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5"/>
  </p:sldMasterIdLst>
  <p:notesMasterIdLst>
    <p:notesMasterId r:id="rId15"/>
  </p:notesMasterIdLst>
  <p:handoutMasterIdLst>
    <p:handoutMasterId r:id="rId16"/>
  </p:handoutMasterIdLst>
  <p:sldIdLst>
    <p:sldId id="369" r:id="rId6"/>
    <p:sldId id="375" r:id="rId7"/>
    <p:sldId id="373" r:id="rId8"/>
    <p:sldId id="3171" r:id="rId9"/>
    <p:sldId id="377" r:id="rId10"/>
    <p:sldId id="378" r:id="rId11"/>
    <p:sldId id="374" r:id="rId12"/>
    <p:sldId id="376" r:id="rId13"/>
    <p:sldId id="379" r:id="rId14"/>
  </p:sldIdLst>
  <p:sldSz cx="9144000" cy="5143500" type="screen16x9"/>
  <p:notesSz cx="6858000" cy="9144000"/>
  <p:defaultTextStyle>
    <a:defPPr>
      <a:defRPr lang="en-US"/>
    </a:defPPr>
    <a:lvl1pPr marL="0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49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6992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486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013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7489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4">
          <p15:clr>
            <a:srgbClr val="A4A3A4"/>
          </p15:clr>
        </p15:guide>
        <p15:guide id="2" orient="horz" pos="3059">
          <p15:clr>
            <a:srgbClr val="A4A3A4"/>
          </p15:clr>
        </p15:guide>
        <p15:guide id="3" pos="386">
          <p15:clr>
            <a:srgbClr val="A4A3A4"/>
          </p15:clr>
        </p15:guide>
        <p15:guide id="4" pos="51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as Chaussade" initials="NC" lastIdx="4" clrIdx="0"/>
  <p:cmAuthor id="1" name="Admi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8CAB"/>
    <a:srgbClr val="FF0000"/>
    <a:srgbClr val="D9F6FA"/>
    <a:srgbClr val="C5EDF8"/>
    <a:srgbClr val="464B4B"/>
    <a:srgbClr val="2D2D2D"/>
    <a:srgbClr val="00C3DC"/>
    <a:srgbClr val="D5D6D6"/>
    <a:srgbClr val="434848"/>
    <a:srgbClr val="128C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91" autoAdjust="0"/>
    <p:restoredTop sz="90651" autoAdjust="0"/>
  </p:normalViewPr>
  <p:slideViewPr>
    <p:cSldViewPr snapToGrid="0">
      <p:cViewPr varScale="1">
        <p:scale>
          <a:sx n="111" d="100"/>
          <a:sy n="111" d="100"/>
        </p:scale>
        <p:origin x="610" y="72"/>
      </p:cViewPr>
      <p:guideLst>
        <p:guide orient="horz" pos="954"/>
        <p:guide orient="horz" pos="3059"/>
        <p:guide pos="386"/>
        <p:guide pos="5187"/>
      </p:guideLst>
    </p:cSldViewPr>
  </p:slideViewPr>
  <p:outlineViewPr>
    <p:cViewPr>
      <p:scale>
        <a:sx n="33" d="100"/>
        <a:sy n="33" d="100"/>
      </p:scale>
      <p:origin x="0" y="4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 snapToGrid="0">
      <p:cViewPr varScale="1">
        <p:scale>
          <a:sx n="103" d="100"/>
          <a:sy n="103" d="100"/>
        </p:scale>
        <p:origin x="-33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EA7E8-790E-7A44-B053-533A2ADF9BAB}" type="datetimeFigureOut">
              <a:rPr lang="en-US" smtClean="0">
                <a:latin typeface="Gill Sans MT"/>
              </a:rPr>
              <a:t>9/2/2019</a:t>
            </a:fld>
            <a:endParaRPr lang="en-US" dirty="0"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74964-C89A-6942-8CFD-A548E194CC3A}" type="slidenum">
              <a:rPr lang="en-US" smtClean="0">
                <a:latin typeface="Gill Sans MT"/>
              </a:rPr>
              <a:t>‹#›</a:t>
            </a:fld>
            <a:endParaRPr lang="en-US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65913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MT"/>
              </a:defRPr>
            </a:lvl1pPr>
          </a:lstStyle>
          <a:p>
            <a:fld id="{49FE4451-D2A5-554E-B842-8C4F3752E2A4}" type="datetimeFigureOut">
              <a:rPr lang="en-US" smtClean="0"/>
              <a:pPr/>
              <a:t>9/2/2019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MT"/>
              </a:defRPr>
            </a:lvl1pPr>
          </a:lstStyle>
          <a:p>
            <a:fld id="{15C21F19-84A7-D347-9BFC-DB9F02D449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4361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1pPr>
    <a:lvl2pPr marL="453495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2pPr>
    <a:lvl3pPr marL="906992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3pPr>
    <a:lvl4pPr marL="1360486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4pPr>
    <a:lvl5pPr marL="1814013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5pPr>
    <a:lvl6pPr marL="2267489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aseline="0" dirty="0">
                <a:latin typeface="Gill Sans MT" panose="020B0502020104020203" pitchFamily="34" charset="0"/>
              </a:rPr>
              <a:t>The </a:t>
            </a:r>
            <a:r>
              <a:rPr lang="en-US" sz="800" baseline="0" dirty="0" err="1">
                <a:latin typeface="Gill Sans MT" panose="020B0502020104020203" pitchFamily="34" charset="0"/>
              </a:rPr>
              <a:t>Cmsis</a:t>
            </a:r>
            <a:r>
              <a:rPr lang="en-US" sz="800" baseline="0" dirty="0">
                <a:latin typeface="Gill Sans MT" panose="020B0502020104020203" pitchFamily="34" charset="0"/>
              </a:rPr>
              <a:t> (Cortex Microcontroller Software Interface Standard) standard is a collection of API definitions, libraries, utilities, and methods that simplify and accelerate the creation of microcontroller applications.  </a:t>
            </a:r>
            <a:r>
              <a:rPr lang="en-US" sz="800" baseline="0" dirty="0" err="1">
                <a:latin typeface="Gill Sans MT" panose="020B0502020104020203" pitchFamily="34" charset="0"/>
              </a:rPr>
              <a:t>Cmsis</a:t>
            </a:r>
            <a:r>
              <a:rPr lang="en-US" sz="800" baseline="0" dirty="0">
                <a:latin typeface="Gill Sans MT" panose="020B0502020104020203" pitchFamily="34" charset="0"/>
              </a:rPr>
              <a:t> is provided FOC by ARM (and the contributors) with a permissive Apache 2.0 licenses and the software components can be used in any open source and commercial projects.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Users (software programmers) benefit from RTOS, DSP-Libraries, consistent access to peripheral, and debug visibility.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 err="1">
                <a:latin typeface="Gill Sans MT" panose="020B0502020104020203" pitchFamily="34" charset="0"/>
              </a:rPr>
              <a:t>SiPs</a:t>
            </a:r>
            <a:r>
              <a:rPr lang="en-US" sz="800" baseline="0" dirty="0">
                <a:latin typeface="Gill Sans MT" panose="020B0502020104020203" pitchFamily="34" charset="0"/>
              </a:rPr>
              <a:t> (device vendors) have a clear process to deploy support for new devices along with hardware abstraction layers and software libraries. 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The device support is delivered in Device Family Packs (that typically support a complete family of [many] microcontrollers) and can be used with several main stream tools including ARM Keil MDK and the new DS-MDK.</a:t>
            </a:r>
          </a:p>
          <a:p>
            <a:br>
              <a:rPr lang="en-US" sz="800" baseline="0" dirty="0">
                <a:latin typeface="Gill Sans MT" panose="020B0502020104020203" pitchFamily="34" charset="0"/>
              </a:rPr>
            </a:br>
            <a:r>
              <a:rPr lang="en-US" sz="800" baseline="0" dirty="0">
                <a:latin typeface="Gill Sans MT" panose="020B0502020104020203" pitchFamily="34" charset="0"/>
              </a:rPr>
              <a:t>CMSIS is supported by all leading toolchains and allows </a:t>
            </a:r>
            <a:r>
              <a:rPr lang="en-US" sz="800" baseline="0" dirty="0" err="1">
                <a:latin typeface="Gill Sans MT" panose="020B0502020104020203" pitchFamily="34" charset="0"/>
              </a:rPr>
              <a:t>SiPs</a:t>
            </a:r>
            <a:r>
              <a:rPr lang="en-US" sz="800" baseline="0" dirty="0">
                <a:latin typeface="Gill Sans MT" panose="020B0502020104020203" pitchFamily="34" charset="0"/>
              </a:rPr>
              <a:t> to focus on the creation of the device (not on establishing contacts with the members of large ARM Eco-System).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That is the reason for our headline: CMSIS – The Pathway to the ARM Eco-System!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For more information visit www.arm.com/cmsis</a:t>
            </a:r>
            <a:br>
              <a:rPr lang="en-US" sz="800" baseline="0" dirty="0">
                <a:latin typeface="Gill Sans MT" panose="020B0502020104020203" pitchFamily="34" charset="0"/>
              </a:rPr>
            </a:br>
            <a:endParaRPr lang="en-US" sz="800" baseline="0" dirty="0">
              <a:latin typeface="Gill Sans MT" panose="020B05020201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86E7-EDAB-724E-B5AE-1BDD6B8AC67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052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Walk thru slide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FC29AE-2DE4-804C-87C9-5C71C5FB830F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8343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4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3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3210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Speaker name</a:t>
            </a:r>
          </a:p>
          <a:p>
            <a:pPr lvl="0"/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334589" y="4079115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Location / Meeting / Speaking venue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2338765" y="2853769"/>
            <a:ext cx="3876767" cy="321235"/>
          </a:xfrm>
        </p:spPr>
        <p:txBody>
          <a:bodyPr/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Title / Affiliation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334589" y="4311783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Month / day / year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1371839" y="317501"/>
            <a:ext cx="137183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Title 44pt Title Case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16414" y="2739188"/>
            <a:ext cx="1816415" cy="415497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Affiliations 24pt sentence case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16414" y="4160119"/>
            <a:ext cx="1816415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20pt sentence case</a:t>
            </a:r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2335273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</p:spTree>
    <p:extLst>
      <p:ext uri="{BB962C8B-B14F-4D97-AF65-F5344CB8AC3E}">
        <p14:creationId xmlns:p14="http://schemas.microsoft.com/office/powerpoint/2010/main" val="16596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423930" y="1164843"/>
            <a:ext cx="3801047" cy="3187949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3159" y="1074882"/>
            <a:ext cx="369807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979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4"/>
          </p:nvPr>
        </p:nvSpPr>
        <p:spPr>
          <a:xfrm>
            <a:off x="4240277" y="1062075"/>
            <a:ext cx="4298951" cy="3448049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13159" y="1074882"/>
            <a:ext cx="3409799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0135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1783" y="1074885"/>
            <a:ext cx="7598057" cy="3423739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60709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149694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1048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4"/>
          </p:nvPr>
        </p:nvSpPr>
        <p:spPr>
          <a:xfrm>
            <a:off x="613156" y="1074890"/>
            <a:ext cx="7601800" cy="3398867"/>
          </a:xfrm>
        </p:spPr>
        <p:txBody>
          <a:bodyPr/>
          <a:lstStyle>
            <a:lvl1pPr>
              <a:lnSpc>
                <a:spcPts val="1200"/>
              </a:lnSpc>
              <a:defRPr sz="1000">
                <a:latin typeface="+mj-lt"/>
              </a:defRPr>
            </a:lvl1pPr>
          </a:lstStyle>
          <a:p>
            <a:r>
              <a:rPr lang="en-US" noProof="0"/>
              <a:t>Click icon to add table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36530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9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76000" y="1720800"/>
            <a:ext cx="7934400" cy="17208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1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605600" y="2800800"/>
            <a:ext cx="5878800" cy="9144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1800" spc="0">
                <a:solidFill>
                  <a:schemeClr val="bg2"/>
                </a:solidFill>
                <a:latin typeface="Gill Sans M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FFFFFF"/>
                </a:solidFill>
              </a:rPr>
              <a:pPr/>
              <a:t>‹#›</a:t>
            </a:fld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3988" y="1837475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54pt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4217839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9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095500"/>
            <a:ext cx="9144000" cy="13461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1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FFFFFF"/>
                </a:solidFill>
              </a:rPr>
              <a:pPr/>
              <a:t>‹#›</a:t>
            </a:fld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3988" y="221846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54pt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1030300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knowledgements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2335036" y="3866380"/>
            <a:ext cx="5882417" cy="9425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342916">
              <a:spcAft>
                <a:spcPts val="300"/>
              </a:spcAft>
            </a:pPr>
            <a:r>
              <a:rPr lang="en-GB" sz="1100" dirty="0">
                <a:solidFill>
                  <a:srgbClr val="FFFFFF"/>
                </a:solidFill>
              </a:rPr>
              <a:t>The trademarks featured in this presentation are registered and/or unregistered trademarks of ARM Limited (or its subsidiaries) in the EU and/or elsewhere.  All rights reserved.  All other marks featured may be trademarks of their respective owners.</a:t>
            </a:r>
          </a:p>
          <a:p>
            <a:pPr defTabSz="342916">
              <a:spcAft>
                <a:spcPts val="300"/>
              </a:spcAft>
            </a:pPr>
            <a:r>
              <a:rPr lang="en-US" sz="1100" dirty="0">
                <a:solidFill>
                  <a:srgbClr val="FFFFFF"/>
                </a:solidFill>
              </a:rPr>
              <a:t>Copyright © 2016 ARM Limited</a:t>
            </a:r>
          </a:p>
          <a:p>
            <a:pPr defTabSz="342916">
              <a:spcAft>
                <a:spcPts val="300"/>
              </a:spcAft>
            </a:pP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2335273" y="4780378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</p:spTree>
    <p:extLst>
      <p:ext uri="{BB962C8B-B14F-4D97-AF65-F5344CB8AC3E}">
        <p14:creationId xmlns:p14="http://schemas.microsoft.com/office/powerpoint/2010/main" val="805527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2186" y="1074882"/>
            <a:ext cx="759877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defRPr sz="1800" spc="0"/>
            </a:lvl1pPr>
            <a:lvl2pPr marL="359940" indent="-179969">
              <a:lnSpc>
                <a:spcPct val="100000"/>
              </a:lnSpc>
              <a:defRPr sz="1500" spc="0"/>
            </a:lvl2pPr>
            <a:lvl3pPr marL="539909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 spc="0"/>
            </a:lvl3pPr>
            <a:lvl4pPr>
              <a:defRPr sz="1500"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  <a:p>
            <a:pPr lvl="2"/>
            <a:endParaRPr lang="en-GB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25743" y="702032"/>
            <a:ext cx="7598166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-1663988" y="75161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30pt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3468202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25743" y="702032"/>
            <a:ext cx="7598166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663988" y="75161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30pt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99228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uest header 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4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3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170582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8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2335273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</p:spTree>
    <p:extLst>
      <p:ext uri="{BB962C8B-B14F-4D97-AF65-F5344CB8AC3E}">
        <p14:creationId xmlns:p14="http://schemas.microsoft.com/office/powerpoint/2010/main" val="961693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with col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395386"/>
            <a:ext cx="3600000" cy="3114703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394848"/>
            <a:ext cx="3600000" cy="3115800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15714" y="1075136"/>
            <a:ext cx="3614488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 hasCustomPrompt="1"/>
          </p:nvPr>
        </p:nvSpPr>
        <p:spPr>
          <a:xfrm>
            <a:off x="4621623" y="1075136"/>
            <a:ext cx="3614488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536142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Slide with TOP level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569" y="357188"/>
            <a:ext cx="8424863" cy="410369"/>
          </a:xfrm>
        </p:spPr>
        <p:txBody>
          <a:bodyPr anchor="t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" hasCustomPrompt="1"/>
          </p:nvPr>
        </p:nvSpPr>
        <p:spPr>
          <a:xfrm>
            <a:off x="359569" y="878334"/>
            <a:ext cx="8424863" cy="3064669"/>
          </a:xfrm>
          <a:prstGeom prst="rect">
            <a:avLst/>
          </a:prstGeom>
        </p:spPr>
        <p:txBody>
          <a:bodyPr/>
          <a:lstStyle>
            <a:lvl1pPr marL="257175" indent="-257175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 sz="1800">
                <a:solidFill>
                  <a:schemeClr val="tx2"/>
                </a:solidFill>
              </a:defRPr>
            </a:lvl1pPr>
            <a:lvl2pPr marL="504587">
              <a:lnSpc>
                <a:spcPct val="100000"/>
              </a:lnSpc>
              <a:spcAft>
                <a:spcPts val="0"/>
              </a:spcAft>
              <a:defRPr sz="1500">
                <a:solidFill>
                  <a:schemeClr val="tx2"/>
                </a:solidFill>
              </a:defRPr>
            </a:lvl2pPr>
            <a:lvl3pPr marL="710327">
              <a:lnSpc>
                <a:spcPct val="100000"/>
              </a:lnSpc>
              <a:spcAft>
                <a:spcPts val="0"/>
              </a:spcAft>
              <a:defRPr sz="1350">
                <a:solidFill>
                  <a:schemeClr val="tx2"/>
                </a:solidFill>
              </a:defRPr>
            </a:lvl3pPr>
            <a:lvl4pPr marL="969884">
              <a:lnSpc>
                <a:spcPct val="100000"/>
              </a:lnSpc>
              <a:spcAft>
                <a:spcPts val="0"/>
              </a:spcAft>
              <a:defRPr sz="1350">
                <a:solidFill>
                  <a:schemeClr val="tx2"/>
                </a:solidFill>
              </a:defRPr>
            </a:lvl4pPr>
            <a:lvl5pPr marL="1138952">
              <a:lnSpc>
                <a:spcPct val="100000"/>
              </a:lnSpc>
              <a:spcAft>
                <a:spcPts val="0"/>
              </a:spcAft>
              <a:defRPr sz="135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noProof="0"/>
              <a:t>Click to edit Master text styles with Top Level Bullet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740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3348" y="1076326"/>
            <a:ext cx="759877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defRPr sz="1800" spc="0"/>
            </a:lvl1pPr>
            <a:lvl2pPr marL="359940" indent="-179969">
              <a:lnSpc>
                <a:spcPct val="100000"/>
              </a:lnSpc>
              <a:defRPr sz="1500" spc="0"/>
            </a:lvl2pPr>
            <a:lvl3pPr marL="539909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 spc="0"/>
            </a:lvl3pPr>
            <a:lvl4pPr>
              <a:defRPr sz="1500"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  <a:p>
            <a:pPr lvl="2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1149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1782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9" hasCustomPrompt="1"/>
          </p:nvPr>
        </p:nvSpPr>
        <p:spPr>
          <a:xfrm>
            <a:off x="3242803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 hasCustomPrompt="1"/>
          </p:nvPr>
        </p:nvSpPr>
        <p:spPr>
          <a:xfrm>
            <a:off x="5874046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50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_narrow_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3154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41158" y="1074882"/>
            <a:ext cx="497755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5981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5881663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2775" y="1074882"/>
            <a:ext cx="497755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8636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3154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51470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8" hasCustomPrompt="1"/>
          </p:nvPr>
        </p:nvSpPr>
        <p:spPr>
          <a:xfrm>
            <a:off x="5882382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2508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14081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58824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867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60" y="1074882"/>
            <a:ext cx="177363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5" hasCustomPrompt="1"/>
          </p:nvPr>
        </p:nvSpPr>
        <p:spPr>
          <a:xfrm>
            <a:off x="4499996" y="1074882"/>
            <a:ext cx="177363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412000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6308726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2412000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6308726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6589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471" y="268563"/>
            <a:ext cx="7601801" cy="41891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470" y="1071208"/>
            <a:ext cx="7601801" cy="342373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pic>
        <p:nvPicPr>
          <p:cNvPr id="8" name="Picture 7" descr="ARM_logo.emf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0705" y="4721226"/>
            <a:ext cx="515320" cy="153946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000000"/>
                </a:solidFill>
              </a:rPr>
              <a:t>© ARM 2016 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128CAB"/>
                </a:solidFill>
              </a:rPr>
              <a:pPr/>
              <a:t>‹#›</a:t>
            </a:fld>
            <a:endParaRPr lang="en-GB" sz="900" dirty="0">
              <a:solidFill>
                <a:srgbClr val="128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371839" y="317501"/>
            <a:ext cx="137183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Title 40pt Title Case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663988" y="1113589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Bullets 24pt sentence case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841820" y="1355012"/>
            <a:ext cx="1841820" cy="415497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Sub-bullets 20pt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65181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</p:sldLayoutIdLst>
  <p:hf sldNum="0" hdr="0" ftr="0" dt="0"/>
  <p:txStyles>
    <p:titleStyle>
      <a:lvl1pPr algn="l" defTabSz="453457" rtl="0" eaLnBrk="1" latinLnBrk="0" hangingPunct="1">
        <a:lnSpc>
          <a:spcPts val="3200"/>
        </a:lnSpc>
        <a:spcBef>
          <a:spcPct val="0"/>
        </a:spcBef>
        <a:buNone/>
        <a:defRPr sz="3000" b="0" kern="1200" spc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800" kern="1200" spc="0">
          <a:solidFill>
            <a:schemeClr val="tx2"/>
          </a:solidFill>
          <a:latin typeface="Gill Sans MT"/>
          <a:ea typeface="+mn-ea"/>
          <a:cs typeface="+mn-cs"/>
        </a:defRPr>
      </a:lvl1pPr>
      <a:lvl2pPr marL="359955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500" kern="1200" spc="0">
          <a:solidFill>
            <a:schemeClr val="tx2"/>
          </a:solidFill>
          <a:latin typeface="Gill Sans MT"/>
          <a:ea typeface="+mn-ea"/>
          <a:cs typeface="+mn-cs"/>
        </a:defRPr>
      </a:lvl2pPr>
      <a:lvl3pPr marL="539932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500" kern="1200" spc="0">
          <a:solidFill>
            <a:schemeClr val="tx2"/>
          </a:solidFill>
          <a:latin typeface="Gill Sans MT"/>
          <a:ea typeface="+mn-ea"/>
          <a:cs typeface="+mn-cs"/>
        </a:defRPr>
      </a:lvl3pPr>
      <a:lvl4pPr marL="719910" indent="-179977" algn="l" defTabSz="596738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charset="2"/>
        <a:buChar char="§"/>
        <a:defRPr sz="1500" kern="1200" spc="-50">
          <a:solidFill>
            <a:schemeClr val="tx2"/>
          </a:solidFill>
          <a:latin typeface="+mn-lt"/>
          <a:ea typeface="+mn-ea"/>
          <a:cs typeface="+mn-cs"/>
        </a:defRPr>
      </a:lvl4pPr>
      <a:lvl5pPr marL="177910" indent="-177910" algn="l" defTabSz="-450311" rtl="0" eaLnBrk="1" latinLnBrk="0" hangingPunct="1">
        <a:lnSpc>
          <a:spcPts val="2600"/>
        </a:lnSpc>
        <a:spcBef>
          <a:spcPts val="0"/>
        </a:spcBef>
        <a:buSzPct val="76000"/>
        <a:buFont typeface="+mj-lt"/>
        <a:buAutoNum type="arabicPeriod"/>
        <a:defRPr sz="2400" kern="1200" spc="-50">
          <a:solidFill>
            <a:schemeClr val="tx1"/>
          </a:solidFill>
          <a:latin typeface="+mn-lt"/>
          <a:ea typeface="+mn-ea"/>
          <a:cs typeface="+mn-cs"/>
        </a:defRPr>
      </a:lvl5pPr>
      <a:lvl6pPr marL="2493991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7532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00954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54385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457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6916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372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3863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300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0743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4251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672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618472" y="268759"/>
            <a:ext cx="8429351" cy="413575"/>
          </a:xfrm>
        </p:spPr>
        <p:txBody>
          <a:bodyPr/>
          <a:lstStyle/>
          <a:p>
            <a:r>
              <a:rPr lang="en-GB" sz="2800" dirty="0"/>
              <a:t>CMSIS – Pathway to ARM eco-system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48498" y="932392"/>
            <a:ext cx="6530340" cy="1643894"/>
          </a:xfrm>
        </p:spPr>
        <p:txBody>
          <a:bodyPr>
            <a:normAutofit fontScale="92500"/>
          </a:bodyPr>
          <a:lstStyle/>
          <a:p>
            <a:pPr marL="174625" lvl="2" indent="-174625">
              <a:lnSpc>
                <a:spcPct val="150000"/>
              </a:lnSpc>
            </a:pPr>
            <a:r>
              <a:rPr lang="en-GB" sz="1400" dirty="0"/>
              <a:t>Consistent, generic, and standardized software building blocks</a:t>
            </a:r>
            <a:endParaRPr lang="en-US" sz="1400" i="1" dirty="0">
              <a:solidFill>
                <a:schemeClr val="accent1"/>
              </a:solidFill>
            </a:endParaRP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Includes full featured RTOS kernel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Available for all Cortex-M processors and Cortex-A5, A7, A9 processors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Software Packs to distribute device support and software building blocks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Open source – development public on </a:t>
            </a:r>
            <a:r>
              <a:rPr lang="en-IE" sz="1400" dirty="0" err="1"/>
              <a:t>github</a:t>
            </a:r>
            <a:endParaRPr lang="en-IE" sz="1400" dirty="0"/>
          </a:p>
          <a:p>
            <a:pPr marL="0" lvl="2" indent="0">
              <a:buNone/>
            </a:pPr>
            <a:endParaRPr lang="en-IE" sz="12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63472" y="2640325"/>
            <a:ext cx="1816575" cy="854078"/>
          </a:xfrm>
          <a:prstGeom prst="rect">
            <a:avLst/>
          </a:prstGeom>
          <a:noFill/>
        </p:spPr>
        <p:txBody>
          <a:bodyPr wrap="squar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Used in many projects</a:t>
            </a:r>
            <a:br>
              <a:rPr lang="en-US" sz="1400" dirty="0">
                <a:solidFill>
                  <a:srgbClr val="414444"/>
                </a:solidFill>
              </a:rPr>
            </a:br>
            <a:r>
              <a:rPr lang="en-US" sz="1100" dirty="0">
                <a:solidFill>
                  <a:srgbClr val="414444"/>
                </a:solidFill>
              </a:rPr>
              <a:t>&gt; 1,200,000 source files</a:t>
            </a:r>
            <a:br>
              <a:rPr lang="en-US" sz="1100" dirty="0">
                <a:solidFill>
                  <a:srgbClr val="414444"/>
                </a:solidFill>
              </a:rPr>
            </a:br>
            <a:r>
              <a:rPr lang="en-US" sz="1100" dirty="0">
                <a:solidFill>
                  <a:srgbClr val="414444"/>
                </a:solidFill>
              </a:rPr>
              <a:t>public on GitHub</a:t>
            </a:r>
          </a:p>
          <a:p>
            <a:pPr algn="ctr" defTabSz="342901"/>
            <a:endParaRPr lang="en-US" sz="1400" dirty="0">
              <a:solidFill>
                <a:srgbClr val="41444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840" y="4052200"/>
            <a:ext cx="1802687" cy="634788"/>
          </a:xfrm>
          <a:prstGeom prst="rect">
            <a:avLst/>
          </a:prstGeom>
          <a:noFill/>
        </p:spPr>
        <p:txBody>
          <a:bodyPr wrap="non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Device family packs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&gt; 3,000,000 pack downloads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in past 6 months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3602" y="1428552"/>
            <a:ext cx="1458225" cy="461663"/>
          </a:xfrm>
          <a:prstGeom prst="rect">
            <a:avLst/>
          </a:prstGeom>
          <a:noFill/>
        </p:spPr>
        <p:txBody>
          <a:bodyPr wrap="non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4150 devices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supported with CMSIS</a:t>
            </a:r>
          </a:p>
        </p:txBody>
      </p:sp>
      <p:pic>
        <p:nvPicPr>
          <p:cNvPr id="17" name="Picture 2" descr="http://www.arm.com/assets/images/CMSIS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705" y="84178"/>
            <a:ext cx="1647132" cy="64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89" y="795504"/>
            <a:ext cx="970590" cy="70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20" y="1970946"/>
            <a:ext cx="912633" cy="774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48" y="3235648"/>
            <a:ext cx="951433" cy="86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2348498" y="2745100"/>
            <a:ext cx="6323788" cy="153591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50000">
                <a:schemeClr val="accent1">
                  <a:alpha val="46000"/>
                </a:schemeClr>
              </a:gs>
              <a:gs pos="100000">
                <a:schemeClr val="accent1">
                  <a:lumMod val="20000"/>
                  <a:lumOff val="80000"/>
                  <a:alpha val="46000"/>
                </a:schemeClr>
              </a:gs>
            </a:gsLst>
            <a:lin ang="0" scaled="0"/>
            <a:tileRect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defTabSz="342901"/>
            <a:endParaRPr lang="en-GB" sz="900" dirty="0">
              <a:solidFill>
                <a:srgbClr val="000000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2489199" y="3037380"/>
            <a:ext cx="6103257" cy="999000"/>
          </a:xfrm>
          <a:prstGeom prst="rightArrow">
            <a:avLst>
              <a:gd name="adj1" fmla="val 84520"/>
              <a:gd name="adj2" fmla="val 23643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68577" tIns="34289" rIns="68577" bIns="34289" numCol="1" rtlCol="0" anchor="t" anchorCtr="0" compatLnSpc="1">
            <a:prstTxWarp prst="textNoShape">
              <a:avLst/>
            </a:prstTxWarp>
          </a:bodyPr>
          <a:lstStyle/>
          <a:p>
            <a:pPr algn="ctr" defTabSz="342901"/>
            <a:endParaRPr lang="en-GB" sz="1200" b="1" dirty="0">
              <a:solidFill>
                <a:srgbClr val="128CAB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819792" y="4015813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Q4’2016</a:t>
            </a:r>
          </a:p>
        </p:txBody>
      </p:sp>
      <p:sp>
        <p:nvSpPr>
          <p:cNvPr id="23" name="Diamond 22"/>
          <p:cNvSpPr/>
          <p:nvPr/>
        </p:nvSpPr>
        <p:spPr>
          <a:xfrm>
            <a:off x="4790426" y="3500426"/>
            <a:ext cx="236942" cy="236879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endParaRPr lang="en-US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7059550" y="3250853"/>
            <a:ext cx="1271650" cy="790616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CMSIS-Zone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MPU Support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RTX5 certification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endParaRPr lang="en-GB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24530" y="3261256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pPr algn="ctr"/>
            <a:r>
              <a:rPr lang="de-DE" dirty="0"/>
              <a:t>5.2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726656" y="3249387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r>
              <a:rPr lang="de-DE" dirty="0"/>
              <a:t>5.0</a:t>
            </a:r>
            <a:endParaRPr lang="en-US" dirty="0"/>
          </a:p>
        </p:txBody>
      </p:sp>
      <p:sp>
        <p:nvSpPr>
          <p:cNvPr id="30" name="Rectangle 29"/>
          <p:cNvSpPr>
            <a:spLocks noChangeAspect="1"/>
          </p:cNvSpPr>
          <p:nvPr/>
        </p:nvSpPr>
        <p:spPr>
          <a:xfrm>
            <a:off x="2819792" y="3500426"/>
            <a:ext cx="162042" cy="16199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49" tIns="25725" rIns="51449" bIns="25725" rtlCol="0" anchor="ctr"/>
          <a:lstStyle/>
          <a:p>
            <a:pPr algn="ctr" defTabSz="342901"/>
            <a:endParaRPr lang="en-US" sz="14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91327" y="3261255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r>
              <a:rPr lang="de-DE" dirty="0"/>
              <a:t>5.1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 bwMode="auto">
          <a:xfrm>
            <a:off x="3074969" y="3228899"/>
            <a:ext cx="1446230" cy="605950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CMSIS-RTOS2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RTX5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ARMv8-M Support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5132383" y="3338288"/>
            <a:ext cx="1499957" cy="421284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ea typeface="MS PGothic" pitchFamily="34" charset="-128"/>
                <a:cs typeface="Arial"/>
              </a:rPr>
              <a:t>Support for</a:t>
            </a:r>
          </a:p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ea typeface="MS PGothic" pitchFamily="34" charset="-128"/>
                <a:cs typeface="Arial"/>
              </a:rPr>
              <a:t>Cortex-A5, A7, A9</a:t>
            </a:r>
            <a:endParaRPr lang="en-GB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Arial"/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4759134" y="4004609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Q3’2017</a:t>
            </a: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6665173" y="3993405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Q1’2018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6603825" y="4319649"/>
            <a:ext cx="8411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41">
              <a:defRPr/>
            </a:pPr>
            <a:r>
              <a:rPr lang="en-GB" sz="11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Released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7801618" y="4324653"/>
            <a:ext cx="11286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41">
              <a:defRPr/>
            </a:pPr>
            <a:r>
              <a:rPr lang="en-GB" sz="11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Development</a:t>
            </a:r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6495500" y="4388381"/>
            <a:ext cx="129400" cy="12939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41"/>
            <a:endParaRPr lang="en-US" sz="19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39" name="Diamond 38"/>
          <p:cNvSpPr/>
          <p:nvPr/>
        </p:nvSpPr>
        <p:spPr>
          <a:xfrm>
            <a:off x="7594582" y="4356016"/>
            <a:ext cx="207036" cy="225243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41"/>
            <a:endParaRPr lang="en-US" sz="19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40" name="Diamond 39"/>
          <p:cNvSpPr/>
          <p:nvPr/>
        </p:nvSpPr>
        <p:spPr>
          <a:xfrm>
            <a:off x="6780215" y="3500425"/>
            <a:ext cx="236942" cy="236879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endParaRPr lang="en-US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41" name="Text Box 21"/>
          <p:cNvSpPr txBox="1">
            <a:spLocks noChangeArrowheads="1"/>
          </p:cNvSpPr>
          <p:nvPr/>
        </p:nvSpPr>
        <p:spPr bwMode="auto">
          <a:xfrm>
            <a:off x="2409950" y="2813450"/>
            <a:ext cx="1534296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CMSIS Roadmap</a:t>
            </a:r>
          </a:p>
        </p:txBody>
      </p:sp>
    </p:spTree>
    <p:extLst>
      <p:ext uri="{BB962C8B-B14F-4D97-AF65-F5344CB8AC3E}">
        <p14:creationId xmlns:p14="http://schemas.microsoft.com/office/powerpoint/2010/main" val="290576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Rectangle 557"/>
          <p:cNvSpPr/>
          <p:nvPr/>
        </p:nvSpPr>
        <p:spPr>
          <a:xfrm>
            <a:off x="5805864" y="784597"/>
            <a:ext cx="1875537" cy="12145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 cmpd="sng">
            <a:solidFill>
              <a:schemeClr val="accent4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>
              <a:lnSpc>
                <a:spcPct val="80000"/>
              </a:lnSpc>
            </a:pPr>
            <a:r>
              <a:rPr lang="en-US" sz="1200" dirty="0">
                <a:solidFill>
                  <a:schemeClr val="accent4"/>
                </a:solidFill>
                <a:ea typeface="Calibri" charset="0"/>
                <a:cs typeface="Calibri" charset="0"/>
              </a:rPr>
              <a:t>different power domain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2045634" y="2449230"/>
            <a:ext cx="412465" cy="210008"/>
          </a:xfrm>
          <a:prstGeom prst="rect">
            <a:avLst/>
          </a:prstGeom>
          <a:solidFill>
            <a:schemeClr val="accent1">
              <a:alpha val="6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5634" y="2753346"/>
            <a:ext cx="412465" cy="539371"/>
          </a:xfrm>
          <a:prstGeom prst="rect">
            <a:avLst/>
          </a:prstGeom>
          <a:solidFill>
            <a:schemeClr val="accent1">
              <a:lumMod val="5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endParaRPr lang="en-US" sz="800" dirty="0"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45634" y="2140238"/>
            <a:ext cx="412465" cy="210008"/>
          </a:xfrm>
          <a:prstGeom prst="rect">
            <a:avLst/>
          </a:prstGeom>
          <a:solidFill>
            <a:schemeClr val="accent2">
              <a:alpha val="6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18398" y="2420326"/>
            <a:ext cx="412465" cy="210008"/>
          </a:xfrm>
          <a:prstGeom prst="rect">
            <a:avLst/>
          </a:prstGeom>
          <a:solidFill>
            <a:schemeClr val="accent1">
              <a:alpha val="8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18398" y="2724442"/>
            <a:ext cx="412465" cy="539371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endParaRPr lang="en-US" sz="800" dirty="0"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18398" y="2111334"/>
            <a:ext cx="412465" cy="210008"/>
          </a:xfrm>
          <a:prstGeom prst="rect">
            <a:avLst/>
          </a:prstGeom>
          <a:solidFill>
            <a:schemeClr val="accent2">
              <a:alpha val="8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46775" y="2698597"/>
            <a:ext cx="797000" cy="53631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900" dirty="0">
                <a:solidFill>
                  <a:schemeClr val="bg2"/>
                </a:solidFill>
                <a:cs typeface="Calibri"/>
              </a:rPr>
              <a:t>Flash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55796" y="927322"/>
            <a:ext cx="722595" cy="3738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Cortex-M33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91161" y="2391422"/>
            <a:ext cx="412465" cy="21000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SRAM </a:t>
            </a:r>
            <a:r>
              <a:rPr lang="en-US" sz="800" dirty="0" err="1">
                <a:solidFill>
                  <a:schemeClr val="bg1"/>
                </a:solidFill>
                <a:cs typeface="Calibri"/>
              </a:rPr>
              <a:t>Cntl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04298" y="2082430"/>
            <a:ext cx="636258" cy="21183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APB Bridge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34810" y="1744090"/>
            <a:ext cx="4439445" cy="2226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Multi-layer AHB5 interconnect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944481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197393" y="2292438"/>
            <a:ext cx="0" cy="98984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445276" y="1968866"/>
            <a:ext cx="1" cy="422556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26" idx="0"/>
          </p:cNvCxnSpPr>
          <p:nvPr/>
        </p:nvCxnSpPr>
        <p:spPr>
          <a:xfrm>
            <a:off x="3911897" y="1968866"/>
            <a:ext cx="0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27" idx="0"/>
          </p:cNvCxnSpPr>
          <p:nvPr/>
        </p:nvCxnSpPr>
        <p:spPr>
          <a:xfrm>
            <a:off x="3922427" y="2294261"/>
            <a:ext cx="0" cy="6591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991161" y="2695538"/>
            <a:ext cx="412465" cy="53937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System SRAM</a:t>
            </a:r>
          </a:p>
        </p:txBody>
      </p:sp>
      <p:cxnSp>
        <p:nvCxnSpPr>
          <p:cNvPr id="29" name="Straight Connector 28"/>
          <p:cNvCxnSpPr>
            <a:endCxn id="16" idx="0"/>
          </p:cNvCxnSpPr>
          <p:nvPr/>
        </p:nvCxnSpPr>
        <p:spPr>
          <a:xfrm>
            <a:off x="2197393" y="2601430"/>
            <a:ext cx="0" cy="94108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655796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Instruction Cache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682571" y="2695538"/>
            <a:ext cx="524955" cy="59979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TrustZone </a:t>
            </a:r>
            <a:r>
              <a:rPr lang="en-US" sz="800" dirty="0" err="1">
                <a:cs typeface="Calibri"/>
              </a:rPr>
              <a:t>Cryptocell</a:t>
            </a:r>
            <a:endParaRPr lang="en-US" sz="800" dirty="0">
              <a:cs typeface="Calibri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945049" y="2292438"/>
            <a:ext cx="0" cy="40310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291310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 rot="16200000">
            <a:off x="2332672" y="1042287"/>
            <a:ext cx="373829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320158" y="1203094"/>
            <a:ext cx="551977" cy="395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Always-on domain</a:t>
            </a:r>
          </a:p>
        </p:txBody>
      </p:sp>
      <p:cxnSp>
        <p:nvCxnSpPr>
          <p:cNvPr id="39" name="Straight Connector 38"/>
          <p:cNvCxnSpPr>
            <a:stCxn id="22" idx="3"/>
          </p:cNvCxnSpPr>
          <p:nvPr/>
        </p:nvCxnSpPr>
        <p:spPr>
          <a:xfrm>
            <a:off x="2378391" y="1114236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313260" y="1645262"/>
            <a:ext cx="0" cy="98735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596146" y="1599007"/>
            <a:ext cx="0" cy="14499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991161" y="2082430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197393" y="1966770"/>
            <a:ext cx="0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738816" y="2082430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2945049" y="1966770"/>
            <a:ext cx="821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705311" y="927322"/>
            <a:ext cx="722595" cy="3738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Cortex-M33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2993996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705311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Instruction Cache</a:t>
            </a: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3340825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 rot="16200000">
            <a:off x="3382187" y="1042287"/>
            <a:ext cx="373829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3427907" y="1114236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233"/>
          <p:cNvCxnSpPr/>
          <p:nvPr/>
        </p:nvCxnSpPr>
        <p:spPr>
          <a:xfrm rot="5400000" flipH="1" flipV="1">
            <a:off x="3262397" y="1606833"/>
            <a:ext cx="233966" cy="82116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706581" y="927281"/>
            <a:ext cx="377447" cy="37387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Local SRAM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420438" y="1425904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58" name="Straight Connector 233"/>
          <p:cNvCxnSpPr/>
          <p:nvPr/>
        </p:nvCxnSpPr>
        <p:spPr>
          <a:xfrm flipV="1">
            <a:off x="3832903" y="1301150"/>
            <a:ext cx="62401" cy="229758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4814287" y="1305957"/>
            <a:ext cx="589399" cy="58059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Power</a:t>
            </a:r>
          </a:p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Control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239043" y="2391422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61" name="Straight Connector 60"/>
          <p:cNvCxnSpPr>
            <a:endCxn id="60" idx="2"/>
          </p:cNvCxnSpPr>
          <p:nvPr/>
        </p:nvCxnSpPr>
        <p:spPr>
          <a:xfrm flipV="1">
            <a:off x="1445275" y="2601430"/>
            <a:ext cx="0" cy="92108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1037271" y="927282"/>
            <a:ext cx="551977" cy="71798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81011" rIns="68589" bIns="34295" rtlCol="0" anchor="t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Secure Debug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083852" y="1229124"/>
            <a:ext cx="458817" cy="3716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 err="1">
                <a:cs typeface="Calibri"/>
              </a:rPr>
              <a:t>CoreSight</a:t>
            </a:r>
            <a:r>
              <a:rPr lang="en-US" sz="800" dirty="0">
                <a:cs typeface="Calibri"/>
              </a:rPr>
              <a:t> </a:t>
            </a:r>
            <a:r>
              <a:rPr lang="en-US" sz="800" dirty="0" err="1">
                <a:cs typeface="Calibri"/>
              </a:rPr>
              <a:t>SoC</a:t>
            </a:r>
            <a:endParaRPr lang="en-US" sz="800" dirty="0">
              <a:cs typeface="Calibri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84976" y="2508351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QSPI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253448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SPI</a:t>
            </a:r>
          </a:p>
        </p:txBody>
      </p:sp>
      <p:sp>
        <p:nvSpPr>
          <p:cNvPr id="72" name="Rectangle 71"/>
          <p:cNvSpPr/>
          <p:nvPr/>
        </p:nvSpPr>
        <p:spPr>
          <a:xfrm>
            <a:off x="5269097" y="2614057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>
                <a:solidFill>
                  <a:schemeClr val="bg2"/>
                </a:solidFill>
              </a:rPr>
              <a:t>I3C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735404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eMMC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523008" y="2614057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GPIO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030832" y="2614057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PWM</a:t>
            </a:r>
          </a:p>
        </p:txBody>
      </p:sp>
      <p:sp>
        <p:nvSpPr>
          <p:cNvPr id="76" name="Rectangle 75"/>
          <p:cNvSpPr/>
          <p:nvPr/>
        </p:nvSpPr>
        <p:spPr>
          <a:xfrm>
            <a:off x="6989316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SDIO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master</a:t>
            </a:r>
          </a:p>
        </p:txBody>
      </p:sp>
      <p:sp>
        <p:nvSpPr>
          <p:cNvPr id="78" name="Rectangle 77"/>
          <p:cNvSpPr/>
          <p:nvPr/>
        </p:nvSpPr>
        <p:spPr>
          <a:xfrm>
            <a:off x="5776920" y="2614057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UART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243227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SDIO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slave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015184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master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761272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slave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507360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I2S</a:t>
            </a:r>
          </a:p>
        </p:txBody>
      </p:sp>
      <p:sp>
        <p:nvSpPr>
          <p:cNvPr id="84" name="Rectangle 83"/>
          <p:cNvSpPr/>
          <p:nvPr/>
        </p:nvSpPr>
        <p:spPr>
          <a:xfrm>
            <a:off x="7497139" y="2506914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wrap="none" lIns="68589" tIns="34295" rIns="68589" bIns="34295" rtlCol="0" anchor="ctr"/>
          <a:lstStyle/>
          <a:p>
            <a:pPr algn="ctr"/>
            <a:r>
              <a:rPr lang="en-US" sz="800">
                <a:solidFill>
                  <a:schemeClr val="bg2"/>
                </a:solidFill>
              </a:rPr>
              <a:t>USB2</a:t>
            </a:r>
            <a:endParaRPr lang="en-US" sz="800" dirty="0">
              <a:solidFill>
                <a:schemeClr val="bg2"/>
              </a:solidFill>
            </a:endParaRPr>
          </a:p>
        </p:txBody>
      </p:sp>
      <p:cxnSp>
        <p:nvCxnSpPr>
          <p:cNvPr id="414" name="Straight Connector 413"/>
          <p:cNvCxnSpPr>
            <a:stCxn id="21" idx="3"/>
            <a:endCxn id="445" idx="1"/>
          </p:cNvCxnSpPr>
          <p:nvPr/>
        </p:nvCxnSpPr>
        <p:spPr>
          <a:xfrm>
            <a:off x="5474255" y="1855431"/>
            <a:ext cx="292095" cy="31399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3"/>
          <p:cNvCxnSpPr>
            <a:stCxn id="70" idx="0"/>
            <a:endCxn id="445" idx="2"/>
          </p:cNvCxnSpPr>
          <p:nvPr/>
        </p:nvCxnSpPr>
        <p:spPr>
          <a:xfrm rot="16200000" flipV="1">
            <a:off x="6369909" y="2284912"/>
            <a:ext cx="227539" cy="219341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13"/>
          <p:cNvCxnSpPr>
            <a:stCxn id="71" idx="0"/>
          </p:cNvCxnSpPr>
          <p:nvPr/>
        </p:nvCxnSpPr>
        <p:spPr>
          <a:xfrm rot="16200000" flipV="1">
            <a:off x="4013511" y="2265748"/>
            <a:ext cx="257227" cy="439394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13"/>
          <p:cNvCxnSpPr>
            <a:stCxn id="82" idx="0"/>
          </p:cNvCxnSpPr>
          <p:nvPr/>
        </p:nvCxnSpPr>
        <p:spPr>
          <a:xfrm rot="16200000" flipV="1">
            <a:off x="4140467" y="2138792"/>
            <a:ext cx="257227" cy="69330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13"/>
          <p:cNvCxnSpPr>
            <a:stCxn id="81" idx="0"/>
          </p:cNvCxnSpPr>
          <p:nvPr/>
        </p:nvCxnSpPr>
        <p:spPr>
          <a:xfrm rot="16200000" flipV="1">
            <a:off x="4267423" y="2011836"/>
            <a:ext cx="257227" cy="94721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13"/>
          <p:cNvCxnSpPr>
            <a:stCxn id="80" idx="0"/>
          </p:cNvCxnSpPr>
          <p:nvPr/>
        </p:nvCxnSpPr>
        <p:spPr>
          <a:xfrm rot="16200000" flipV="1">
            <a:off x="4394379" y="1884880"/>
            <a:ext cx="257227" cy="120113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13"/>
          <p:cNvCxnSpPr>
            <a:stCxn id="72" idx="0"/>
          </p:cNvCxnSpPr>
          <p:nvPr/>
        </p:nvCxnSpPr>
        <p:spPr>
          <a:xfrm rot="16200000" flipV="1">
            <a:off x="4521335" y="1757924"/>
            <a:ext cx="257227" cy="1455042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13"/>
          <p:cNvCxnSpPr>
            <a:stCxn id="74" idx="0"/>
          </p:cNvCxnSpPr>
          <p:nvPr/>
        </p:nvCxnSpPr>
        <p:spPr>
          <a:xfrm rot="16200000" flipV="1">
            <a:off x="4648291" y="1630968"/>
            <a:ext cx="257227" cy="1708954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13"/>
          <p:cNvCxnSpPr>
            <a:stCxn id="78" idx="0"/>
          </p:cNvCxnSpPr>
          <p:nvPr/>
        </p:nvCxnSpPr>
        <p:spPr>
          <a:xfrm rot="16200000" flipV="1">
            <a:off x="4775247" y="1504012"/>
            <a:ext cx="257227" cy="196286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13"/>
          <p:cNvCxnSpPr>
            <a:stCxn id="75" idx="0"/>
          </p:cNvCxnSpPr>
          <p:nvPr/>
        </p:nvCxnSpPr>
        <p:spPr>
          <a:xfrm rot="16200000" flipV="1">
            <a:off x="4902203" y="1377056"/>
            <a:ext cx="257227" cy="221677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13"/>
          <p:cNvCxnSpPr>
            <a:stCxn id="73" idx="0"/>
            <a:endCxn id="445" idx="2"/>
          </p:cNvCxnSpPr>
          <p:nvPr/>
        </p:nvCxnSpPr>
        <p:spPr>
          <a:xfrm rot="16200000" flipV="1">
            <a:off x="6495842" y="2158980"/>
            <a:ext cx="226102" cy="46976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13"/>
          <p:cNvCxnSpPr>
            <a:stCxn id="76" idx="0"/>
            <a:endCxn id="445" idx="2"/>
          </p:cNvCxnSpPr>
          <p:nvPr/>
        </p:nvCxnSpPr>
        <p:spPr>
          <a:xfrm rot="16200000" flipV="1">
            <a:off x="6622798" y="2032024"/>
            <a:ext cx="226102" cy="72368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Connector 413"/>
          <p:cNvCxnSpPr>
            <a:stCxn id="79" idx="0"/>
            <a:endCxn id="445" idx="2"/>
          </p:cNvCxnSpPr>
          <p:nvPr/>
        </p:nvCxnSpPr>
        <p:spPr>
          <a:xfrm rot="16200000" flipV="1">
            <a:off x="6749753" y="1905068"/>
            <a:ext cx="226102" cy="977592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Connector 413"/>
          <p:cNvCxnSpPr>
            <a:stCxn id="84" idx="0"/>
            <a:endCxn id="445" idx="2"/>
          </p:cNvCxnSpPr>
          <p:nvPr/>
        </p:nvCxnSpPr>
        <p:spPr>
          <a:xfrm rot="16200000" flipV="1">
            <a:off x="6876710" y="1778112"/>
            <a:ext cx="226102" cy="1231503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8" name="Rectangle 497"/>
          <p:cNvSpPr/>
          <p:nvPr/>
        </p:nvSpPr>
        <p:spPr>
          <a:xfrm>
            <a:off x="4002194" y="2620405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RTC</a:t>
            </a:r>
          </a:p>
        </p:txBody>
      </p:sp>
      <p:sp>
        <p:nvSpPr>
          <p:cNvPr id="548" name="Rectangle 547"/>
          <p:cNvSpPr/>
          <p:nvPr/>
        </p:nvSpPr>
        <p:spPr>
          <a:xfrm>
            <a:off x="5971584" y="1004656"/>
            <a:ext cx="722595" cy="2964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Cortex-M23</a:t>
            </a:r>
          </a:p>
        </p:txBody>
      </p:sp>
      <p:cxnSp>
        <p:nvCxnSpPr>
          <p:cNvPr id="549" name="Straight Connector 548"/>
          <p:cNvCxnSpPr/>
          <p:nvPr/>
        </p:nvCxnSpPr>
        <p:spPr>
          <a:xfrm flipV="1">
            <a:off x="6260268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0" name="Rectangle 549"/>
          <p:cNvSpPr/>
          <p:nvPr/>
        </p:nvSpPr>
        <p:spPr>
          <a:xfrm>
            <a:off x="5971583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Code RAM</a:t>
            </a:r>
          </a:p>
        </p:txBody>
      </p:sp>
      <p:cxnSp>
        <p:nvCxnSpPr>
          <p:cNvPr id="551" name="Straight Connector 550"/>
          <p:cNvCxnSpPr/>
          <p:nvPr/>
        </p:nvCxnSpPr>
        <p:spPr>
          <a:xfrm flipV="1">
            <a:off x="6607098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2" name="Rectangle 551"/>
          <p:cNvSpPr/>
          <p:nvPr/>
        </p:nvSpPr>
        <p:spPr>
          <a:xfrm rot="16200000">
            <a:off x="6687127" y="1080954"/>
            <a:ext cx="296495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553" name="Straight Connector 552"/>
          <p:cNvCxnSpPr>
            <a:stCxn id="548" idx="3"/>
            <a:endCxn id="552" idx="0"/>
          </p:cNvCxnSpPr>
          <p:nvPr/>
        </p:nvCxnSpPr>
        <p:spPr>
          <a:xfrm>
            <a:off x="6694179" y="1152903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233"/>
          <p:cNvCxnSpPr/>
          <p:nvPr/>
        </p:nvCxnSpPr>
        <p:spPr>
          <a:xfrm rot="5400000" flipH="1" flipV="1">
            <a:off x="6528670" y="1606833"/>
            <a:ext cx="233966" cy="82116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5" name="Rectangle 554"/>
          <p:cNvSpPr/>
          <p:nvPr/>
        </p:nvSpPr>
        <p:spPr>
          <a:xfrm>
            <a:off x="6972854" y="1004623"/>
            <a:ext cx="377447" cy="29652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TCM</a:t>
            </a:r>
          </a:p>
        </p:txBody>
      </p:sp>
      <p:sp>
        <p:nvSpPr>
          <p:cNvPr id="556" name="Rectangle 555"/>
          <p:cNvSpPr/>
          <p:nvPr/>
        </p:nvSpPr>
        <p:spPr>
          <a:xfrm>
            <a:off x="6686710" y="1425904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557" name="Straight Connector 233"/>
          <p:cNvCxnSpPr/>
          <p:nvPr/>
        </p:nvCxnSpPr>
        <p:spPr>
          <a:xfrm flipV="1">
            <a:off x="7099175" y="1301150"/>
            <a:ext cx="62401" cy="229758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5" name="Rectangle 444"/>
          <p:cNvSpPr/>
          <p:nvPr/>
        </p:nvSpPr>
        <p:spPr>
          <a:xfrm>
            <a:off x="5766350" y="2058040"/>
            <a:ext cx="1215316" cy="22277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AHB5 interconnect</a:t>
            </a:r>
          </a:p>
        </p:txBody>
      </p:sp>
      <p:sp>
        <p:nvSpPr>
          <p:cNvPr id="562" name="Rectangle 561"/>
          <p:cNvSpPr/>
          <p:nvPr/>
        </p:nvSpPr>
        <p:spPr>
          <a:xfrm>
            <a:off x="7409394" y="1004623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597" name="Rectangle 596"/>
          <p:cNvSpPr/>
          <p:nvPr/>
        </p:nvSpPr>
        <p:spPr>
          <a:xfrm>
            <a:off x="5935616" y="1746675"/>
            <a:ext cx="1053699" cy="21183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cs typeface="Calibri"/>
              </a:rPr>
              <a:t>Async</a:t>
            </a:r>
            <a:r>
              <a:rPr lang="en-US" sz="800" dirty="0">
                <a:solidFill>
                  <a:schemeClr val="bg1"/>
                </a:solidFill>
                <a:cs typeface="Calibri"/>
              </a:rPr>
              <a:t> Domain Bridge</a:t>
            </a:r>
          </a:p>
        </p:txBody>
      </p:sp>
      <p:cxnSp>
        <p:nvCxnSpPr>
          <p:cNvPr id="599" name="Straight Connector 413"/>
          <p:cNvCxnSpPr>
            <a:stCxn id="597" idx="2"/>
          </p:cNvCxnSpPr>
          <p:nvPr/>
        </p:nvCxnSpPr>
        <p:spPr>
          <a:xfrm rot="5400000">
            <a:off x="6411822" y="2006520"/>
            <a:ext cx="98658" cy="2629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3" name="Straight Connector 413"/>
          <p:cNvCxnSpPr>
            <a:stCxn id="562" idx="2"/>
            <a:endCxn id="597" idx="3"/>
          </p:cNvCxnSpPr>
          <p:nvPr/>
        </p:nvCxnSpPr>
        <p:spPr>
          <a:xfrm rot="5400000">
            <a:off x="7073776" y="1408599"/>
            <a:ext cx="359530" cy="528451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>
            <a:off x="7203208" y="2058040"/>
            <a:ext cx="529679" cy="22277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DMA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177" name="Straight Connector 413"/>
          <p:cNvCxnSpPr>
            <a:stCxn id="176" idx="1"/>
            <a:endCxn id="445" idx="3"/>
          </p:cNvCxnSpPr>
          <p:nvPr/>
        </p:nvCxnSpPr>
        <p:spPr>
          <a:xfrm flipH="1">
            <a:off x="6981666" y="2169426"/>
            <a:ext cx="221542" cy="0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8"/>
            <a:ext cx="7601801" cy="410369"/>
          </a:xfrm>
        </p:spPr>
        <p:txBody>
          <a:bodyPr/>
          <a:lstStyle/>
          <a:p>
            <a:r>
              <a:rPr lang="en-US" dirty="0"/>
              <a:t>Challenge of system partitioning</a:t>
            </a:r>
          </a:p>
        </p:txBody>
      </p:sp>
      <p:cxnSp>
        <p:nvCxnSpPr>
          <p:cNvPr id="172" name="Straight Connector 171"/>
          <p:cNvCxnSpPr>
            <a:endCxn id="498" idx="0"/>
          </p:cNvCxnSpPr>
          <p:nvPr/>
        </p:nvCxnSpPr>
        <p:spPr>
          <a:xfrm flipH="1">
            <a:off x="4110566" y="2485444"/>
            <a:ext cx="2972" cy="134962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Content Placeholder 4"/>
          <p:cNvSpPr>
            <a:spLocks noGrp="1"/>
          </p:cNvSpPr>
          <p:nvPr>
            <p:ph idx="1"/>
          </p:nvPr>
        </p:nvSpPr>
        <p:spPr>
          <a:xfrm>
            <a:off x="562097" y="3499606"/>
            <a:ext cx="7170790" cy="886657"/>
          </a:xfrm>
        </p:spPr>
        <p:txBody>
          <a:bodyPr>
            <a:normAutofit/>
          </a:bodyPr>
          <a:lstStyle/>
          <a:p>
            <a:pPr marL="174625" lvl="2" indent="-174625">
              <a:lnSpc>
                <a:spcPct val="150000"/>
              </a:lnSpc>
            </a:pPr>
            <a:r>
              <a:rPr lang="en-GB" sz="1400" dirty="0"/>
              <a:t>Systems with multiple processors or multiple execution domains require consistent partitioning</a:t>
            </a:r>
            <a:endParaRPr lang="en-US" sz="1400" i="1" dirty="0">
              <a:solidFill>
                <a:schemeClr val="accent1"/>
              </a:solidFill>
            </a:endParaRPr>
          </a:p>
          <a:p>
            <a:pPr marL="351451" lvl="3" indent="-171450">
              <a:lnSpc>
                <a:spcPct val="150000"/>
              </a:lnSpc>
            </a:pPr>
            <a:r>
              <a:rPr lang="en-IE" sz="1400" dirty="0"/>
              <a:t>Configurations need to match hardware setup, memory allocation, and peripheral usage</a:t>
            </a:r>
          </a:p>
          <a:p>
            <a:pPr marL="0" lvl="2" indent="0">
              <a:buNone/>
            </a:pPr>
            <a:endParaRPr lang="en-IE" sz="12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1704549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S:\JA\CmsisZoneMem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675" y="1091676"/>
            <a:ext cx="4029409" cy="343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CMSIS-Zone – making system partitioning easy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3"/>
                </a:solidFill>
              </a:rPr>
              <a:t>Resource configuration for multi-processor systems and execution regions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647497" y="1541476"/>
            <a:ext cx="1025793" cy="832711"/>
            <a:chOff x="-90248" y="-129200"/>
            <a:chExt cx="907032" cy="1295760"/>
          </a:xfrm>
        </p:grpSpPr>
        <p:sp>
          <p:nvSpPr>
            <p:cNvPr id="52" name="Chevron 51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System</a:t>
              </a:r>
              <a:br>
                <a:rPr lang="en-GB" kern="1200" dirty="0"/>
              </a:br>
              <a:r>
                <a:rPr lang="en-GB" sz="1400" kern="1200" dirty="0"/>
                <a:t>Resources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7497" y="2241272"/>
            <a:ext cx="1025793" cy="832711"/>
            <a:chOff x="-90248" y="-129200"/>
            <a:chExt cx="907032" cy="1295760"/>
          </a:xfrm>
        </p:grpSpPr>
        <p:sp>
          <p:nvSpPr>
            <p:cNvPr id="74" name="Chevron 73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Project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47497" y="2940506"/>
            <a:ext cx="1025793" cy="832711"/>
            <a:chOff x="-90248" y="-129200"/>
            <a:chExt cx="907032" cy="1295760"/>
          </a:xfrm>
        </p:grpSpPr>
        <p:sp>
          <p:nvSpPr>
            <p:cNvPr id="77" name="Chevron 76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dirty="0"/>
                <a:t>Execution </a:t>
              </a:r>
              <a:r>
                <a:rPr lang="en-GB" sz="1400" kern="1200" dirty="0"/>
                <a:t>Zones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47496" y="3658314"/>
            <a:ext cx="1025793" cy="832711"/>
            <a:chOff x="-90248" y="-129200"/>
            <a:chExt cx="907032" cy="1295760"/>
          </a:xfrm>
        </p:grpSpPr>
        <p:sp>
          <p:nvSpPr>
            <p:cNvPr id="80" name="Chevron 79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Build</a:t>
              </a:r>
            </a:p>
          </p:txBody>
        </p:sp>
      </p:grpSp>
      <p:sp>
        <p:nvSpPr>
          <p:cNvPr id="86" name="Round Same Side Corner Rectangle 85"/>
          <p:cNvSpPr/>
          <p:nvPr/>
        </p:nvSpPr>
        <p:spPr>
          <a:xfrm rot="5400000">
            <a:off x="2649311" y="565453"/>
            <a:ext cx="635643" cy="2587689"/>
          </a:xfrm>
          <a:prstGeom prst="round2Same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7" name="Round Same Side Corner Rectangle 4"/>
          <p:cNvSpPr/>
          <p:nvPr/>
        </p:nvSpPr>
        <p:spPr>
          <a:xfrm>
            <a:off x="1673289" y="1572506"/>
            <a:ext cx="2457207" cy="57358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 dirty="0"/>
              <a:t>List available system resources</a:t>
            </a:r>
            <a:br>
              <a:rPr lang="en-GB" sz="1400" kern="1200" dirty="0"/>
            </a:br>
            <a:r>
              <a:rPr lang="en-GB" sz="1400" kern="1200" dirty="0"/>
              <a:t>in multi-processor systems</a:t>
            </a:r>
          </a:p>
        </p:txBody>
      </p:sp>
      <p:sp>
        <p:nvSpPr>
          <p:cNvPr id="97" name="Round Same Side Corner Rectangle 4"/>
          <p:cNvSpPr/>
          <p:nvPr/>
        </p:nvSpPr>
        <p:spPr>
          <a:xfrm>
            <a:off x="438536" y="1180615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/>
              <a:t>CMSIS-Zone development </a:t>
            </a:r>
            <a:r>
              <a:rPr lang="en-GB" sz="1600" b="1" dirty="0"/>
              <a:t>workflow</a:t>
            </a:r>
            <a:endParaRPr lang="en-GB" sz="1600" b="1" kern="1200" dirty="0"/>
          </a:p>
        </p:txBody>
      </p:sp>
      <p:grpSp>
        <p:nvGrpSpPr>
          <p:cNvPr id="88" name="Group 87"/>
          <p:cNvGrpSpPr/>
          <p:nvPr/>
        </p:nvGrpSpPr>
        <p:grpSpPr>
          <a:xfrm>
            <a:off x="1667213" y="2241271"/>
            <a:ext cx="2587689" cy="635643"/>
            <a:chOff x="907032" y="1429"/>
            <a:chExt cx="8257604" cy="842244"/>
          </a:xfrm>
        </p:grpSpPr>
        <p:sp>
          <p:nvSpPr>
            <p:cNvPr id="89" name="Round Same Side Corner Rectangle 88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0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kern="1200" dirty="0"/>
                <a:t>Select resources for </a:t>
              </a:r>
              <a:br>
                <a:rPr lang="en-GB" sz="1400" kern="1200" dirty="0"/>
              </a:br>
              <a:r>
                <a:rPr lang="en-GB" sz="1400" kern="1200" dirty="0"/>
                <a:t>independent software projects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673290" y="2939344"/>
            <a:ext cx="2587689" cy="635643"/>
            <a:chOff x="907032" y="1429"/>
            <a:chExt cx="8257604" cy="842244"/>
          </a:xfrm>
        </p:grpSpPr>
        <p:sp>
          <p:nvSpPr>
            <p:cNvPr id="92" name="Round Same Side Corner Rectangle 91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3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Partition memory &amp; peripherals</a:t>
              </a:r>
              <a:br>
                <a:rPr lang="en-GB" sz="1400" dirty="0"/>
              </a:br>
              <a:r>
                <a:rPr lang="en-GB" sz="1400" dirty="0"/>
                <a:t>for safe process execution</a:t>
              </a:r>
              <a:endParaRPr lang="en-GB" sz="1400" kern="1200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673290" y="3658314"/>
            <a:ext cx="2587689" cy="635643"/>
            <a:chOff x="907032" y="1429"/>
            <a:chExt cx="8257604" cy="842244"/>
          </a:xfrm>
        </p:grpSpPr>
        <p:sp>
          <p:nvSpPr>
            <p:cNvPr id="95" name="Round Same Side Corner Rectangle 94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Generate tool setup and</a:t>
              </a:r>
            </a:p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hardware configuration</a:t>
              </a:r>
              <a:endParaRPr lang="en-GB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5885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ctangle 175">
            <a:extLst>
              <a:ext uri="{FF2B5EF4-FFF2-40B4-BE49-F238E27FC236}">
                <a16:creationId xmlns:a16="http://schemas.microsoft.com/office/drawing/2014/main" id="{18E8C895-6B13-4EE0-AD2A-7F5FEA84D24D}"/>
              </a:ext>
            </a:extLst>
          </p:cNvPr>
          <p:cNvSpPr/>
          <p:nvPr/>
        </p:nvSpPr>
        <p:spPr>
          <a:xfrm>
            <a:off x="4867455" y="1172438"/>
            <a:ext cx="4020541" cy="2919939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GB" sz="1500" b="1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51308B-625C-4465-A250-D4850BD13476}"/>
              </a:ext>
            </a:extLst>
          </p:cNvPr>
          <p:cNvSpPr/>
          <p:nvPr/>
        </p:nvSpPr>
        <p:spPr>
          <a:xfrm>
            <a:off x="359569" y="1408127"/>
            <a:ext cx="4020541" cy="286747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GB" sz="1500" b="1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CMSIS-Zone – Configuration Steps - Example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0D082FD-0DCC-2942-B6F1-EB062EF57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794903"/>
            <a:ext cx="8424863" cy="33680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sz="1500">
                <a:ea typeface="ＭＳ Ｐゴシック"/>
              </a:rPr>
              <a:t>Step 1: split the multi-processor system into single processor sub-systems</a:t>
            </a:r>
            <a:endParaRPr lang="en-US" sz="1500">
              <a:ea typeface="ＭＳ Ｐゴシック"/>
            </a:endParaRPr>
          </a:p>
        </p:txBody>
      </p:sp>
      <p:sp>
        <p:nvSpPr>
          <p:cNvPr id="37" name="Rectangle 36"/>
          <p:cNvSpPr/>
          <p:nvPr/>
        </p:nvSpPr>
        <p:spPr>
          <a:xfrm rot="16200000">
            <a:off x="1438141" y="1969334"/>
            <a:ext cx="810000" cy="270000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0" rIns="0" bIns="35100" rtlCol="0" anchor="ctr"/>
          <a:lstStyle/>
          <a:p>
            <a:pPr algn="ctr" defTabSz="6858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prstClr val="white"/>
                </a:solidFill>
                <a:latin typeface="Calibri"/>
                <a:cs typeface="Calibri"/>
              </a:rPr>
              <a:t>SAU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91AC5636-85B4-4D00-AE52-96AB351C2B52}"/>
              </a:ext>
            </a:extLst>
          </p:cNvPr>
          <p:cNvSpPr/>
          <p:nvPr/>
        </p:nvSpPr>
        <p:spPr>
          <a:xfrm>
            <a:off x="525706" y="3527385"/>
            <a:ext cx="567000" cy="6528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 defTabSz="6858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srgbClr val="E5ECEB"/>
                </a:solidFill>
                <a:latin typeface="Calibri"/>
                <a:cs typeface="Calibri"/>
              </a:rPr>
              <a:t>SRAM</a:t>
            </a:r>
          </a:p>
        </p:txBody>
      </p: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E5580189-F80C-4499-8769-DBF24B8313BA}"/>
              </a:ext>
            </a:extLst>
          </p:cNvPr>
          <p:cNvCxnSpPr>
            <a:cxnSpLocks/>
            <a:endCxn id="145" idx="0"/>
          </p:cNvCxnSpPr>
          <p:nvPr/>
        </p:nvCxnSpPr>
        <p:spPr>
          <a:xfrm flipH="1">
            <a:off x="809206" y="2752578"/>
            <a:ext cx="0" cy="77480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4A020117-0912-4CF4-8B9B-58A957C17EDD}"/>
              </a:ext>
            </a:extLst>
          </p:cNvPr>
          <p:cNvSpPr/>
          <p:nvPr/>
        </p:nvSpPr>
        <p:spPr>
          <a:xfrm>
            <a:off x="525706" y="3013382"/>
            <a:ext cx="567000" cy="270000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0" rIns="0" rtlCol="0" anchor="ctr"/>
          <a:lstStyle/>
          <a:p>
            <a:pPr algn="ctr" defTabSz="6858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prstClr val="white"/>
                </a:solidFill>
                <a:latin typeface="Calibri"/>
                <a:cs typeface="Calibri"/>
              </a:rPr>
              <a:t>MPC</a:t>
            </a:r>
            <a:endParaRPr lang="en-US" sz="825">
              <a:solidFill>
                <a:prstClr val="white"/>
              </a:solidFill>
              <a:latin typeface="Calibri"/>
              <a:cs typeface="Calibri"/>
            </a:endParaRP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6F0B4EA7-BB13-4A48-A5F1-0D18B2F8AB70}"/>
              </a:ext>
            </a:extLst>
          </p:cNvPr>
          <p:cNvCxnSpPr>
            <a:cxnSpLocks/>
          </p:cNvCxnSpPr>
          <p:nvPr/>
        </p:nvCxnSpPr>
        <p:spPr>
          <a:xfrm flipV="1">
            <a:off x="1051777" y="2307057"/>
            <a:ext cx="0" cy="472097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CFD8E10B-5F4D-4565-AF58-0D25F0317773}"/>
              </a:ext>
            </a:extLst>
          </p:cNvPr>
          <p:cNvCxnSpPr>
            <a:cxnSpLocks/>
            <a:stCxn id="37" idx="0"/>
            <a:endCxn id="49" idx="3"/>
          </p:cNvCxnSpPr>
          <p:nvPr/>
        </p:nvCxnSpPr>
        <p:spPr>
          <a:xfrm flipH="1">
            <a:off x="1569143" y="2104334"/>
            <a:ext cx="138998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E4742213-CC9F-4CBE-B508-43AE798D4DE3}"/>
              </a:ext>
            </a:extLst>
          </p:cNvPr>
          <p:cNvSpPr/>
          <p:nvPr/>
        </p:nvSpPr>
        <p:spPr>
          <a:xfrm>
            <a:off x="525706" y="1699334"/>
            <a:ext cx="1043438" cy="810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0" rIns="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prstClr val="white"/>
                </a:solidFill>
                <a:latin typeface="Calibri"/>
                <a:cs typeface="Calibri"/>
              </a:rPr>
              <a:t>Cortex-M33</a:t>
            </a:r>
            <a:br>
              <a:rPr lang="en-US" sz="1350">
                <a:solidFill>
                  <a:prstClr val="white"/>
                </a:solidFill>
                <a:latin typeface="Calibri"/>
                <a:cs typeface="Calibri"/>
              </a:rPr>
            </a:br>
            <a:r>
              <a:rPr lang="en-US" sz="825">
                <a:solidFill>
                  <a:prstClr val="white"/>
                </a:solidFill>
                <a:latin typeface="Calibri"/>
                <a:cs typeface="Calibri"/>
              </a:rPr>
              <a:t>with </a:t>
            </a:r>
            <a:r>
              <a:rPr lang="en-US" sz="825" err="1">
                <a:solidFill>
                  <a:prstClr val="white"/>
                </a:solidFill>
                <a:latin typeface="Calibri"/>
                <a:cs typeface="Calibri"/>
              </a:rPr>
              <a:t>TrustZone</a:t>
            </a:r>
            <a:endParaRPr lang="en-US" sz="1350">
              <a:solidFill>
                <a:prstClr val="white"/>
              </a:solidFill>
              <a:latin typeface="Calibri"/>
              <a:cs typeface="Calibri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78F3B8A-FA30-4E01-8875-1BF910243BF9}"/>
              </a:ext>
            </a:extLst>
          </p:cNvPr>
          <p:cNvCxnSpPr>
            <a:cxnSpLocks/>
            <a:endCxn id="157" idx="0"/>
          </p:cNvCxnSpPr>
          <p:nvPr/>
        </p:nvCxnSpPr>
        <p:spPr>
          <a:xfrm>
            <a:off x="1441688" y="2834358"/>
            <a:ext cx="0" cy="69783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58D6632A-56DA-4B2B-8850-AE8976D10A5A}"/>
              </a:ext>
            </a:extLst>
          </p:cNvPr>
          <p:cNvSpPr/>
          <p:nvPr/>
        </p:nvSpPr>
        <p:spPr>
          <a:xfrm>
            <a:off x="1158188" y="3532196"/>
            <a:ext cx="567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 defTabSz="6858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srgbClr val="E5ECEB"/>
                </a:solidFill>
                <a:latin typeface="Calibri"/>
                <a:cs typeface="Calibri"/>
              </a:rPr>
              <a:t>Flash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D73DAFF-0CCA-4A68-A5C6-0165452B3C2F}"/>
              </a:ext>
            </a:extLst>
          </p:cNvPr>
          <p:cNvSpPr/>
          <p:nvPr/>
        </p:nvSpPr>
        <p:spPr>
          <a:xfrm>
            <a:off x="1158188" y="3013382"/>
            <a:ext cx="567000" cy="270000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0" rIns="0" rtlCol="0" anchor="ctr"/>
          <a:lstStyle/>
          <a:p>
            <a:pPr lvl="0" algn="ctr">
              <a:lnSpc>
                <a:spcPct val="80000"/>
              </a:lnSpc>
              <a:defRPr/>
            </a:pPr>
            <a:r>
              <a:rPr lang="en-US" sz="1350">
                <a:solidFill>
                  <a:prstClr val="white"/>
                </a:solidFill>
                <a:cs typeface="Calibri"/>
              </a:rPr>
              <a:t>MPC</a:t>
            </a:r>
            <a:endParaRPr lang="en-US" sz="825">
              <a:solidFill>
                <a:prstClr val="white"/>
              </a:solidFill>
              <a:cs typeface="Calibri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409B209-4870-4773-BEC5-87A8B7DAF816}"/>
              </a:ext>
            </a:extLst>
          </p:cNvPr>
          <p:cNvCxnSpPr>
            <a:cxnSpLocks/>
            <a:endCxn id="71" idx="3"/>
          </p:cNvCxnSpPr>
          <p:nvPr/>
        </p:nvCxnSpPr>
        <p:spPr>
          <a:xfrm flipV="1">
            <a:off x="3872001" y="2514144"/>
            <a:ext cx="0" cy="26501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69595332-5518-4EB7-9668-57846266BB2F}"/>
              </a:ext>
            </a:extLst>
          </p:cNvPr>
          <p:cNvSpPr/>
          <p:nvPr/>
        </p:nvSpPr>
        <p:spPr>
          <a:xfrm rot="5400000">
            <a:off x="3737091" y="2067153"/>
            <a:ext cx="269820" cy="6241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srgbClr val="E5ECEB"/>
                </a:solidFill>
                <a:latin typeface="Calibri"/>
              </a:rPr>
              <a:t>DMA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17637A0-14C8-4158-9422-402475F80B37}"/>
              </a:ext>
            </a:extLst>
          </p:cNvPr>
          <p:cNvCxnSpPr>
            <a:cxnSpLocks/>
            <a:endCxn id="87" idx="2"/>
          </p:cNvCxnSpPr>
          <p:nvPr/>
        </p:nvCxnSpPr>
        <p:spPr>
          <a:xfrm flipV="1">
            <a:off x="2781198" y="2509334"/>
            <a:ext cx="1" cy="26982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86A0FC92-1CBD-4C39-9888-18EFE5683F43}"/>
              </a:ext>
            </a:extLst>
          </p:cNvPr>
          <p:cNvSpPr/>
          <p:nvPr/>
        </p:nvSpPr>
        <p:spPr>
          <a:xfrm>
            <a:off x="2247699" y="1699334"/>
            <a:ext cx="1066999" cy="810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0" rIns="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prstClr val="white"/>
                </a:solidFill>
                <a:latin typeface="Calibri"/>
                <a:cs typeface="Calibri"/>
              </a:rPr>
              <a:t>Cortex-M33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F3C50130-2B40-40F4-9A50-EA7E93352924}"/>
              </a:ext>
            </a:extLst>
          </p:cNvPr>
          <p:cNvCxnSpPr>
            <a:cxnSpLocks/>
          </p:cNvCxnSpPr>
          <p:nvPr/>
        </p:nvCxnSpPr>
        <p:spPr>
          <a:xfrm flipH="1">
            <a:off x="1892696" y="3402780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DD53B0A0-2CC9-40BC-AACF-5607FEFF7A41}"/>
              </a:ext>
            </a:extLst>
          </p:cNvPr>
          <p:cNvCxnSpPr>
            <a:cxnSpLocks/>
          </p:cNvCxnSpPr>
          <p:nvPr/>
        </p:nvCxnSpPr>
        <p:spPr>
          <a:xfrm flipH="1">
            <a:off x="2121588" y="3401195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B63AB66D-ECA1-4CD3-95F0-15AA513BE1DD}"/>
              </a:ext>
            </a:extLst>
          </p:cNvPr>
          <p:cNvCxnSpPr>
            <a:cxnSpLocks/>
          </p:cNvCxnSpPr>
          <p:nvPr/>
        </p:nvCxnSpPr>
        <p:spPr>
          <a:xfrm flipH="1">
            <a:off x="2338624" y="3401195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B261D5D3-7764-4F12-848E-82062C6E793B}"/>
              </a:ext>
            </a:extLst>
          </p:cNvPr>
          <p:cNvCxnSpPr>
            <a:cxnSpLocks/>
          </p:cNvCxnSpPr>
          <p:nvPr/>
        </p:nvCxnSpPr>
        <p:spPr>
          <a:xfrm flipH="1">
            <a:off x="2580020" y="3401195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D9EC0F83-4A3A-4122-81BB-AA6456B1124D}"/>
              </a:ext>
            </a:extLst>
          </p:cNvPr>
          <p:cNvCxnSpPr>
            <a:cxnSpLocks/>
            <a:endCxn id="109" idx="0"/>
          </p:cNvCxnSpPr>
          <p:nvPr/>
        </p:nvCxnSpPr>
        <p:spPr>
          <a:xfrm>
            <a:off x="3026271" y="2834359"/>
            <a:ext cx="0" cy="701837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86EFAE34-E646-471C-A5F9-3D720C5B6CD6}"/>
              </a:ext>
            </a:extLst>
          </p:cNvPr>
          <p:cNvCxnSpPr>
            <a:cxnSpLocks/>
          </p:cNvCxnSpPr>
          <p:nvPr/>
        </p:nvCxnSpPr>
        <p:spPr>
          <a:xfrm flipH="1">
            <a:off x="2797055" y="3401195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9E323476-6765-4B31-8A04-F6C990255499}"/>
              </a:ext>
            </a:extLst>
          </p:cNvPr>
          <p:cNvCxnSpPr>
            <a:cxnSpLocks/>
          </p:cNvCxnSpPr>
          <p:nvPr/>
        </p:nvCxnSpPr>
        <p:spPr>
          <a:xfrm flipH="1">
            <a:off x="3255487" y="3405983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2D45E323-5524-44CF-8940-0C4DBDBCE797}"/>
              </a:ext>
            </a:extLst>
          </p:cNvPr>
          <p:cNvCxnSpPr>
            <a:cxnSpLocks/>
          </p:cNvCxnSpPr>
          <p:nvPr/>
        </p:nvCxnSpPr>
        <p:spPr>
          <a:xfrm flipH="1">
            <a:off x="3496883" y="3405983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6385D88-B164-450C-8731-CD0EC4C81892}"/>
              </a:ext>
            </a:extLst>
          </p:cNvPr>
          <p:cNvCxnSpPr>
            <a:cxnSpLocks/>
          </p:cNvCxnSpPr>
          <p:nvPr/>
        </p:nvCxnSpPr>
        <p:spPr>
          <a:xfrm flipH="1">
            <a:off x="3711080" y="3405983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D3F88047-938B-477F-AAFF-BF174266D1F3}"/>
              </a:ext>
            </a:extLst>
          </p:cNvPr>
          <p:cNvCxnSpPr>
            <a:cxnSpLocks/>
          </p:cNvCxnSpPr>
          <p:nvPr/>
        </p:nvCxnSpPr>
        <p:spPr>
          <a:xfrm flipH="1">
            <a:off x="3943134" y="3405983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C9CE477D-3DD4-48AC-ABF0-255D485FE9E7}"/>
              </a:ext>
            </a:extLst>
          </p:cNvPr>
          <p:cNvCxnSpPr>
            <a:cxnSpLocks/>
          </p:cNvCxnSpPr>
          <p:nvPr/>
        </p:nvCxnSpPr>
        <p:spPr>
          <a:xfrm flipH="1">
            <a:off x="4161632" y="3405983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D5894E20-5955-4DA3-80B3-BA380810736F}"/>
              </a:ext>
            </a:extLst>
          </p:cNvPr>
          <p:cNvCxnSpPr>
            <a:cxnSpLocks/>
          </p:cNvCxnSpPr>
          <p:nvPr/>
        </p:nvCxnSpPr>
        <p:spPr>
          <a:xfrm flipH="1">
            <a:off x="1883251" y="3405983"/>
            <a:ext cx="228910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475108E-4D4F-41A0-B63F-53E20D3A7A38}"/>
              </a:ext>
            </a:extLst>
          </p:cNvPr>
          <p:cNvSpPr/>
          <p:nvPr/>
        </p:nvSpPr>
        <p:spPr>
          <a:xfrm>
            <a:off x="1785692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USB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3DECB84A-A5E0-4C8B-A8B6-6B0415B9D45C}"/>
              </a:ext>
            </a:extLst>
          </p:cNvPr>
          <p:cNvSpPr/>
          <p:nvPr/>
        </p:nvSpPr>
        <p:spPr>
          <a:xfrm>
            <a:off x="2014908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SDIO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66D56E4-6E41-43F2-9E59-6568A491CC01}"/>
              </a:ext>
            </a:extLst>
          </p:cNvPr>
          <p:cNvSpPr/>
          <p:nvPr/>
        </p:nvSpPr>
        <p:spPr>
          <a:xfrm>
            <a:off x="2473340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AES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F7AF2A67-F687-4448-9166-71CD4BDF2681}"/>
              </a:ext>
            </a:extLst>
          </p:cNvPr>
          <p:cNvSpPr/>
          <p:nvPr/>
        </p:nvSpPr>
        <p:spPr>
          <a:xfrm>
            <a:off x="2702555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TRNG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B0E9968-7917-47DA-A3CE-590306CD1EA4}"/>
              </a:ext>
            </a:extLst>
          </p:cNvPr>
          <p:cNvSpPr/>
          <p:nvPr/>
        </p:nvSpPr>
        <p:spPr>
          <a:xfrm>
            <a:off x="2931771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USART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3A3AB5C-FA27-4A87-8222-48CAAEE98CD2}"/>
              </a:ext>
            </a:extLst>
          </p:cNvPr>
          <p:cNvSpPr/>
          <p:nvPr/>
        </p:nvSpPr>
        <p:spPr>
          <a:xfrm>
            <a:off x="3848634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GPIO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15D26A7-82E6-4F56-8B8F-E9CC6783EE7E}"/>
              </a:ext>
            </a:extLst>
          </p:cNvPr>
          <p:cNvSpPr/>
          <p:nvPr/>
        </p:nvSpPr>
        <p:spPr>
          <a:xfrm>
            <a:off x="3619418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PWM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8FD7740-EAA4-4043-AA59-5FC4AD2AA408}"/>
              </a:ext>
            </a:extLst>
          </p:cNvPr>
          <p:cNvSpPr/>
          <p:nvPr/>
        </p:nvSpPr>
        <p:spPr>
          <a:xfrm>
            <a:off x="3160987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I2S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BC282828-01BE-49A0-BCEC-23CF870DD53B}"/>
              </a:ext>
            </a:extLst>
          </p:cNvPr>
          <p:cNvSpPr/>
          <p:nvPr/>
        </p:nvSpPr>
        <p:spPr>
          <a:xfrm>
            <a:off x="4077851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RTC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5B3ECD33-822D-4B5D-ACBA-25A825CAE793}"/>
              </a:ext>
            </a:extLst>
          </p:cNvPr>
          <p:cNvSpPr/>
          <p:nvPr/>
        </p:nvSpPr>
        <p:spPr>
          <a:xfrm>
            <a:off x="3390203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00" rtlCol="0" anchor="ctr" anchorCtr="1"/>
          <a:lstStyle/>
          <a:p>
            <a:pPr algn="ctr" defTabSz="6858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I2C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A25B370-65CD-4CCB-8E1C-B21D4FCBB442}"/>
              </a:ext>
            </a:extLst>
          </p:cNvPr>
          <p:cNvSpPr/>
          <p:nvPr/>
        </p:nvSpPr>
        <p:spPr>
          <a:xfrm>
            <a:off x="2244124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SPI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2CCFCA0E-24C3-41ED-B4FC-13EBDCA51AFB}"/>
              </a:ext>
            </a:extLst>
          </p:cNvPr>
          <p:cNvSpPr/>
          <p:nvPr/>
        </p:nvSpPr>
        <p:spPr>
          <a:xfrm>
            <a:off x="4729092" y="1408127"/>
            <a:ext cx="4020541" cy="286747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endParaRPr lang="en-GB" sz="1500" b="1">
              <a:solidFill>
                <a:srgbClr val="FF0000"/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316CC465-4D36-4EA4-ADB2-EC62D1C6BABB}"/>
              </a:ext>
            </a:extLst>
          </p:cNvPr>
          <p:cNvSpPr/>
          <p:nvPr/>
        </p:nvSpPr>
        <p:spPr>
          <a:xfrm>
            <a:off x="4895229" y="3527385"/>
            <a:ext cx="567000" cy="6528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 defTabSz="6858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srgbClr val="E5ECEB"/>
                </a:solidFill>
                <a:latin typeface="Calibri"/>
                <a:cs typeface="Calibri"/>
              </a:rPr>
              <a:t>SRAM</a:t>
            </a:r>
          </a:p>
        </p:txBody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2AFF8EAC-D7C2-42C5-B39E-079AD7CC94B8}"/>
              </a:ext>
            </a:extLst>
          </p:cNvPr>
          <p:cNvCxnSpPr>
            <a:cxnSpLocks/>
            <a:endCxn id="132" idx="0"/>
          </p:cNvCxnSpPr>
          <p:nvPr/>
        </p:nvCxnSpPr>
        <p:spPr>
          <a:xfrm flipH="1">
            <a:off x="5178729" y="2752578"/>
            <a:ext cx="0" cy="77480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324E2AF5-9A46-4ED9-8CAA-5E2BA213F0A2}"/>
              </a:ext>
            </a:extLst>
          </p:cNvPr>
          <p:cNvSpPr/>
          <p:nvPr/>
        </p:nvSpPr>
        <p:spPr>
          <a:xfrm>
            <a:off x="4895229" y="3013382"/>
            <a:ext cx="567000" cy="270000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0" rIns="0" rtlCol="0" anchor="ctr"/>
          <a:lstStyle/>
          <a:p>
            <a:pPr algn="ctr" defTabSz="6858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prstClr val="white"/>
                </a:solidFill>
                <a:latin typeface="Calibri"/>
                <a:cs typeface="Calibri"/>
              </a:rPr>
              <a:t>MPC</a:t>
            </a:r>
            <a:endParaRPr lang="en-US" sz="825">
              <a:solidFill>
                <a:prstClr val="white"/>
              </a:solidFill>
              <a:latin typeface="Calibri"/>
              <a:cs typeface="Calibri"/>
            </a:endParaRP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6CBADFF3-B5B6-48E0-B044-282DA93A919F}"/>
              </a:ext>
            </a:extLst>
          </p:cNvPr>
          <p:cNvCxnSpPr>
            <a:cxnSpLocks/>
            <a:endCxn id="139" idx="0"/>
          </p:cNvCxnSpPr>
          <p:nvPr/>
        </p:nvCxnSpPr>
        <p:spPr>
          <a:xfrm flipH="1">
            <a:off x="5811212" y="2834358"/>
            <a:ext cx="0" cy="69783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Rectangle 138">
            <a:extLst>
              <a:ext uri="{FF2B5EF4-FFF2-40B4-BE49-F238E27FC236}">
                <a16:creationId xmlns:a16="http://schemas.microsoft.com/office/drawing/2014/main" id="{DD1FA50B-E26E-4F75-A6BF-9AD753FFE1DA}"/>
              </a:ext>
            </a:extLst>
          </p:cNvPr>
          <p:cNvSpPr/>
          <p:nvPr/>
        </p:nvSpPr>
        <p:spPr>
          <a:xfrm>
            <a:off x="5527712" y="3532196"/>
            <a:ext cx="567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 defTabSz="6858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srgbClr val="E5ECEB"/>
                </a:solidFill>
                <a:latin typeface="Calibri"/>
                <a:cs typeface="Calibri"/>
              </a:rPr>
              <a:t>Flash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469261ED-A28E-4484-A6AD-5FEC582260BA}"/>
              </a:ext>
            </a:extLst>
          </p:cNvPr>
          <p:cNvSpPr/>
          <p:nvPr/>
        </p:nvSpPr>
        <p:spPr>
          <a:xfrm>
            <a:off x="5527712" y="3013382"/>
            <a:ext cx="567000" cy="270000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0" rIns="0" rtlCol="0" anchor="ctr"/>
          <a:lstStyle/>
          <a:p>
            <a:pPr lvl="0" algn="ctr">
              <a:lnSpc>
                <a:spcPct val="80000"/>
              </a:lnSpc>
              <a:defRPr/>
            </a:pPr>
            <a:r>
              <a:rPr lang="en-US" sz="1350">
                <a:solidFill>
                  <a:prstClr val="white"/>
                </a:solidFill>
                <a:cs typeface="Calibri"/>
              </a:rPr>
              <a:t>MPC</a:t>
            </a:r>
            <a:endParaRPr lang="en-US" sz="825">
              <a:solidFill>
                <a:prstClr val="white"/>
              </a:solidFill>
              <a:cs typeface="Calibri"/>
            </a:endParaRPr>
          </a:p>
        </p:txBody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E1325DA-CE89-4328-B9B6-16BCBB4F132E}"/>
              </a:ext>
            </a:extLst>
          </p:cNvPr>
          <p:cNvCxnSpPr>
            <a:cxnSpLocks/>
          </p:cNvCxnSpPr>
          <p:nvPr/>
        </p:nvCxnSpPr>
        <p:spPr>
          <a:xfrm flipH="1">
            <a:off x="6491111" y="3401195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91D912CA-4025-4089-988A-6B625CD3D9C1}"/>
              </a:ext>
            </a:extLst>
          </p:cNvPr>
          <p:cNvCxnSpPr>
            <a:cxnSpLocks/>
            <a:endCxn id="165" idx="0"/>
          </p:cNvCxnSpPr>
          <p:nvPr/>
        </p:nvCxnSpPr>
        <p:spPr>
          <a:xfrm>
            <a:off x="7395794" y="2834359"/>
            <a:ext cx="0" cy="701837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E95E01EE-1905-4A8A-BD12-B2BA4192FD24}"/>
              </a:ext>
            </a:extLst>
          </p:cNvPr>
          <p:cNvCxnSpPr>
            <a:cxnSpLocks/>
          </p:cNvCxnSpPr>
          <p:nvPr/>
        </p:nvCxnSpPr>
        <p:spPr>
          <a:xfrm flipH="1">
            <a:off x="8312657" y="3405983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C21FDA0B-5664-4C51-820F-DF5916ABF027}"/>
              </a:ext>
            </a:extLst>
          </p:cNvPr>
          <p:cNvCxnSpPr>
            <a:cxnSpLocks/>
          </p:cNvCxnSpPr>
          <p:nvPr/>
        </p:nvCxnSpPr>
        <p:spPr>
          <a:xfrm flipH="1">
            <a:off x="8531155" y="3405983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297D7055-4A2E-42C5-B230-608B59AB4087}"/>
              </a:ext>
            </a:extLst>
          </p:cNvPr>
          <p:cNvCxnSpPr>
            <a:cxnSpLocks/>
          </p:cNvCxnSpPr>
          <p:nvPr/>
        </p:nvCxnSpPr>
        <p:spPr>
          <a:xfrm flipH="1">
            <a:off x="6491112" y="3405983"/>
            <a:ext cx="2050763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2" name="Rectangle 161">
            <a:extLst>
              <a:ext uri="{FF2B5EF4-FFF2-40B4-BE49-F238E27FC236}">
                <a16:creationId xmlns:a16="http://schemas.microsoft.com/office/drawing/2014/main" id="{28E23E16-A4FB-41F0-999C-3BDF11EE757D}"/>
              </a:ext>
            </a:extLst>
          </p:cNvPr>
          <p:cNvSpPr/>
          <p:nvPr/>
        </p:nvSpPr>
        <p:spPr>
          <a:xfrm>
            <a:off x="6384431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SDIO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50028E1C-4A01-482A-B88C-8DC8943E83C2}"/>
              </a:ext>
            </a:extLst>
          </p:cNvPr>
          <p:cNvSpPr/>
          <p:nvPr/>
        </p:nvSpPr>
        <p:spPr>
          <a:xfrm>
            <a:off x="7301294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USART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D4258A0C-AB40-4A00-A98C-577A4B865FFD}"/>
              </a:ext>
            </a:extLst>
          </p:cNvPr>
          <p:cNvSpPr/>
          <p:nvPr/>
        </p:nvSpPr>
        <p:spPr>
          <a:xfrm>
            <a:off x="8218157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GPIO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B805E546-80FF-4200-80C8-C6580A137E78}"/>
              </a:ext>
            </a:extLst>
          </p:cNvPr>
          <p:cNvSpPr/>
          <p:nvPr/>
        </p:nvSpPr>
        <p:spPr>
          <a:xfrm>
            <a:off x="8447374" y="3536195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RTC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DA7B3BA-4396-4E0C-A97C-8EE175E521EB}"/>
              </a:ext>
            </a:extLst>
          </p:cNvPr>
          <p:cNvSpPr/>
          <p:nvPr/>
        </p:nvSpPr>
        <p:spPr>
          <a:xfrm>
            <a:off x="4895229" y="3771388"/>
            <a:ext cx="567000" cy="408807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4DF3E6BE-F994-4104-81FA-129E4DD2DED3}"/>
              </a:ext>
            </a:extLst>
          </p:cNvPr>
          <p:cNvSpPr/>
          <p:nvPr/>
        </p:nvSpPr>
        <p:spPr>
          <a:xfrm>
            <a:off x="5529163" y="3953692"/>
            <a:ext cx="565549" cy="230504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1" name="Rectangle 20"/>
          <p:cNvSpPr/>
          <p:nvPr/>
        </p:nvSpPr>
        <p:spPr>
          <a:xfrm>
            <a:off x="525706" y="2672644"/>
            <a:ext cx="3739130" cy="20926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25">
                <a:solidFill>
                  <a:prstClr val="white"/>
                </a:solidFill>
                <a:latin typeface="Calibri"/>
                <a:cs typeface="Calibri"/>
              </a:rPr>
              <a:t>Multi-layer AHB5 interconnect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246EF98-A602-4A95-A4BF-6597EE6E78B4}"/>
              </a:ext>
            </a:extLst>
          </p:cNvPr>
          <p:cNvSpPr/>
          <p:nvPr/>
        </p:nvSpPr>
        <p:spPr>
          <a:xfrm>
            <a:off x="2702555" y="3014612"/>
            <a:ext cx="648000" cy="270000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0" rIns="0" rtlCol="0" anchor="ctr"/>
          <a:lstStyle/>
          <a:p>
            <a:pPr lvl="0" algn="ctr">
              <a:lnSpc>
                <a:spcPct val="80000"/>
              </a:lnSpc>
              <a:defRPr/>
            </a:pPr>
            <a:r>
              <a:rPr lang="en-US" sz="1350">
                <a:solidFill>
                  <a:prstClr val="white"/>
                </a:solidFill>
                <a:cs typeface="Calibri"/>
              </a:rPr>
              <a:t>PPC</a:t>
            </a:r>
            <a:endParaRPr lang="en-US" sz="825">
              <a:solidFill>
                <a:prstClr val="white"/>
              </a:solidFill>
              <a:cs typeface="Calibri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63967DBB-C209-4CB1-BB8A-C7F1C4E8B679}"/>
              </a:ext>
            </a:extLst>
          </p:cNvPr>
          <p:cNvSpPr/>
          <p:nvPr/>
        </p:nvSpPr>
        <p:spPr>
          <a:xfrm>
            <a:off x="7072079" y="3014612"/>
            <a:ext cx="648000" cy="270000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0" rIns="0" rtlCol="0" anchor="ctr"/>
          <a:lstStyle/>
          <a:p>
            <a:pPr lvl="0" algn="ctr">
              <a:lnSpc>
                <a:spcPct val="80000"/>
              </a:lnSpc>
              <a:defRPr/>
            </a:pPr>
            <a:r>
              <a:rPr lang="en-US" sz="1350">
                <a:solidFill>
                  <a:prstClr val="white"/>
                </a:solidFill>
                <a:cs typeface="Calibri"/>
              </a:rPr>
              <a:t>PPC</a:t>
            </a:r>
            <a:endParaRPr lang="en-US" sz="825">
              <a:solidFill>
                <a:prstClr val="white"/>
              </a:solidFill>
              <a:cs typeface="Calibri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3C67C50-A9A6-40D4-9870-D1B0C3C14DA7}"/>
              </a:ext>
            </a:extLst>
          </p:cNvPr>
          <p:cNvSpPr/>
          <p:nvPr/>
        </p:nvSpPr>
        <p:spPr>
          <a:xfrm rot="16200000">
            <a:off x="5807665" y="1963764"/>
            <a:ext cx="810000" cy="270000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0" rIns="0" bIns="35100" rtlCol="0" anchor="ctr"/>
          <a:lstStyle/>
          <a:p>
            <a:pPr algn="ctr" defTabSz="6858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prstClr val="white"/>
                </a:solidFill>
                <a:latin typeface="Calibri"/>
                <a:cs typeface="Calibri"/>
              </a:rPr>
              <a:t>SAU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9F11EB3-3F7D-4890-9F0A-3194E41850DF}"/>
              </a:ext>
            </a:extLst>
          </p:cNvPr>
          <p:cNvCxnSpPr>
            <a:cxnSpLocks/>
          </p:cNvCxnSpPr>
          <p:nvPr/>
        </p:nvCxnSpPr>
        <p:spPr>
          <a:xfrm flipV="1">
            <a:off x="5421301" y="2301487"/>
            <a:ext cx="0" cy="472097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9D0A5BBB-10A9-48E1-944F-A987BAF61A2A}"/>
              </a:ext>
            </a:extLst>
          </p:cNvPr>
          <p:cNvCxnSpPr>
            <a:cxnSpLocks/>
            <a:stCxn id="128" idx="0"/>
            <a:endCxn id="136" idx="3"/>
          </p:cNvCxnSpPr>
          <p:nvPr/>
        </p:nvCxnSpPr>
        <p:spPr>
          <a:xfrm flipH="1">
            <a:off x="5938667" y="2098764"/>
            <a:ext cx="138998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Rectangle 135">
            <a:extLst>
              <a:ext uri="{FF2B5EF4-FFF2-40B4-BE49-F238E27FC236}">
                <a16:creationId xmlns:a16="http://schemas.microsoft.com/office/drawing/2014/main" id="{5F1BD543-B390-45CD-A409-85C395ED0495}"/>
              </a:ext>
            </a:extLst>
          </p:cNvPr>
          <p:cNvSpPr/>
          <p:nvPr/>
        </p:nvSpPr>
        <p:spPr>
          <a:xfrm>
            <a:off x="4895230" y="1693764"/>
            <a:ext cx="1043438" cy="810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0" rIns="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prstClr val="white"/>
                </a:solidFill>
                <a:latin typeface="Calibri"/>
                <a:cs typeface="Calibri"/>
              </a:rPr>
              <a:t>Cortex-M33</a:t>
            </a:r>
            <a:br>
              <a:rPr lang="en-US" sz="1350">
                <a:solidFill>
                  <a:prstClr val="white"/>
                </a:solidFill>
                <a:latin typeface="Calibri"/>
                <a:cs typeface="Calibri"/>
              </a:rPr>
            </a:br>
            <a:r>
              <a:rPr lang="en-US" sz="825">
                <a:solidFill>
                  <a:prstClr val="white"/>
                </a:solidFill>
                <a:latin typeface="Calibri"/>
                <a:cs typeface="Calibri"/>
              </a:rPr>
              <a:t>with </a:t>
            </a:r>
            <a:r>
              <a:rPr lang="en-US" sz="825" err="1">
                <a:solidFill>
                  <a:prstClr val="white"/>
                </a:solidFill>
                <a:latin typeface="Calibri"/>
                <a:cs typeface="Calibri"/>
              </a:rPr>
              <a:t>TrustZone</a:t>
            </a:r>
            <a:endParaRPr lang="en-US" sz="1350">
              <a:solidFill>
                <a:prstClr val="white"/>
              </a:solidFill>
              <a:latin typeface="Calibri"/>
              <a:cs typeface="Calibri"/>
            </a:endParaRP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4502DD98-7DEA-4437-A8D8-DFAE06585CCD}"/>
              </a:ext>
            </a:extLst>
          </p:cNvPr>
          <p:cNvCxnSpPr>
            <a:cxnSpLocks/>
            <a:endCxn id="151" idx="3"/>
          </p:cNvCxnSpPr>
          <p:nvPr/>
        </p:nvCxnSpPr>
        <p:spPr>
          <a:xfrm flipV="1">
            <a:off x="8241525" y="2508574"/>
            <a:ext cx="0" cy="26501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Rectangle 150">
            <a:extLst>
              <a:ext uri="{FF2B5EF4-FFF2-40B4-BE49-F238E27FC236}">
                <a16:creationId xmlns:a16="http://schemas.microsoft.com/office/drawing/2014/main" id="{019FB20E-0DDD-498B-9C09-48B93ED13313}"/>
              </a:ext>
            </a:extLst>
          </p:cNvPr>
          <p:cNvSpPr/>
          <p:nvPr/>
        </p:nvSpPr>
        <p:spPr>
          <a:xfrm rot="5400000">
            <a:off x="8106615" y="2061583"/>
            <a:ext cx="269820" cy="62416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50">
                <a:solidFill>
                  <a:srgbClr val="E5ECEB"/>
                </a:solidFill>
                <a:latin typeface="Calibri"/>
              </a:rPr>
              <a:t>DMA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D5FFBF58-30CF-4E2E-AA40-529956654684}"/>
              </a:ext>
            </a:extLst>
          </p:cNvPr>
          <p:cNvSpPr/>
          <p:nvPr/>
        </p:nvSpPr>
        <p:spPr>
          <a:xfrm>
            <a:off x="4895229" y="2672644"/>
            <a:ext cx="3739130" cy="20926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25">
                <a:solidFill>
                  <a:prstClr val="white"/>
                </a:solidFill>
                <a:latin typeface="Calibri"/>
                <a:cs typeface="Calibri"/>
              </a:rPr>
              <a:t>Multi-layer AHB5 interconnect</a:t>
            </a:r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5E9F9A28-389C-4BF9-BF0D-28BCF5D703F6}"/>
              </a:ext>
            </a:extLst>
          </p:cNvPr>
          <p:cNvCxnSpPr>
            <a:cxnSpLocks/>
          </p:cNvCxnSpPr>
          <p:nvPr/>
        </p:nvCxnSpPr>
        <p:spPr>
          <a:xfrm flipH="1">
            <a:off x="6947868" y="3402780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24FEF964-AF34-4725-A9F3-AE97EE387A19}"/>
              </a:ext>
            </a:extLst>
          </p:cNvPr>
          <p:cNvCxnSpPr>
            <a:cxnSpLocks/>
          </p:cNvCxnSpPr>
          <p:nvPr/>
        </p:nvCxnSpPr>
        <p:spPr>
          <a:xfrm flipH="1">
            <a:off x="7164904" y="3402780"/>
            <a:ext cx="0" cy="135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Rectangle 172">
            <a:extLst>
              <a:ext uri="{FF2B5EF4-FFF2-40B4-BE49-F238E27FC236}">
                <a16:creationId xmlns:a16="http://schemas.microsoft.com/office/drawing/2014/main" id="{8DBC1592-9636-4F97-A412-F392E16632DE}"/>
              </a:ext>
            </a:extLst>
          </p:cNvPr>
          <p:cNvSpPr/>
          <p:nvPr/>
        </p:nvSpPr>
        <p:spPr>
          <a:xfrm>
            <a:off x="6841188" y="3537780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AES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AC2B220C-C1D2-445F-B73E-4707CE220FF0}"/>
              </a:ext>
            </a:extLst>
          </p:cNvPr>
          <p:cNvSpPr/>
          <p:nvPr/>
        </p:nvSpPr>
        <p:spPr>
          <a:xfrm>
            <a:off x="7070404" y="3537780"/>
            <a:ext cx="189000" cy="64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>
                <a:solidFill>
                  <a:srgbClr val="E5ECEB"/>
                </a:solidFill>
                <a:latin typeface="Calibri"/>
              </a:rPr>
              <a:t>TRNG</a:t>
            </a:r>
          </a:p>
        </p:txBody>
      </p:sp>
      <p:sp>
        <p:nvSpPr>
          <p:cNvPr id="175" name="Text Placeholder 12">
            <a:extLst>
              <a:ext uri="{FF2B5EF4-FFF2-40B4-BE49-F238E27FC236}">
                <a16:creationId xmlns:a16="http://schemas.microsoft.com/office/drawing/2014/main" id="{359B5ADF-9F72-4AFD-9E45-F2CAEC2D7D01}"/>
              </a:ext>
            </a:extLst>
          </p:cNvPr>
          <p:cNvSpPr txBox="1">
            <a:spLocks/>
          </p:cNvSpPr>
          <p:nvPr/>
        </p:nvSpPr>
        <p:spPr>
          <a:xfrm>
            <a:off x="359569" y="4428590"/>
            <a:ext cx="8424863" cy="33680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72783" indent="-166688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947103" indent="-166688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Calibri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1293178" indent="-173038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1518603" indent="-168275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Calibri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1655064" indent="-16459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§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83664" indent="-16459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Calibri" panose="020F0502020204030204" pitchFamily="34" charset="0"/>
              <a:buChar char="–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12264" indent="-16459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§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40864" indent="-16459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Calibri" panose="020F0502020204030204" pitchFamily="34" charset="0"/>
              <a:buChar char="–"/>
              <a:defRPr 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>
                <a:ea typeface="ＭＳ Ｐゴシック"/>
              </a:rPr>
              <a:t>Step 2: create the partitions for secure and non-secure execution</a:t>
            </a:r>
            <a:endParaRPr lang="en-US" sz="1500">
              <a:ea typeface="ＭＳ Ｐゴシック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9A4B6C-FE1A-4473-88F7-A1A28B1C6D14}"/>
              </a:ext>
            </a:extLst>
          </p:cNvPr>
          <p:cNvSpPr txBox="1"/>
          <p:nvPr/>
        </p:nvSpPr>
        <p:spPr>
          <a:xfrm>
            <a:off x="525705" y="1463310"/>
            <a:ext cx="3764466" cy="145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lnSpc>
                <a:spcPct val="90000"/>
              </a:lnSpc>
              <a:spcAft>
                <a:spcPts val="450"/>
              </a:spcAft>
            </a:pPr>
            <a:r>
              <a:rPr lang="en-US" sz="1050">
                <a:solidFill>
                  <a:schemeClr val="tx2"/>
                </a:solidFill>
              </a:rPr>
              <a:t>Complete view of a multi-processor system</a:t>
            </a:r>
            <a:endParaRPr lang="en-GB" sz="1050" err="1">
              <a:solidFill>
                <a:schemeClr val="tx2"/>
              </a:solidFill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7F784A35-4F80-4A39-A9B6-D93D9F459289}"/>
              </a:ext>
            </a:extLst>
          </p:cNvPr>
          <p:cNvSpPr txBox="1"/>
          <p:nvPr/>
        </p:nvSpPr>
        <p:spPr>
          <a:xfrm>
            <a:off x="4901962" y="1462139"/>
            <a:ext cx="3371633" cy="145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lnSpc>
                <a:spcPct val="90000"/>
              </a:lnSpc>
              <a:spcAft>
                <a:spcPts val="450"/>
              </a:spcAft>
            </a:pPr>
            <a:r>
              <a:rPr lang="en-US" sz="1050">
                <a:solidFill>
                  <a:schemeClr val="tx2"/>
                </a:solidFill>
              </a:rPr>
              <a:t>System view of processor core #1</a:t>
            </a:r>
            <a:endParaRPr lang="en-GB" sz="1050" err="1">
              <a:solidFill>
                <a:schemeClr val="tx2"/>
              </a:solidFill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0BCBF70-8D93-4D51-B2B9-F54F217E6117}"/>
              </a:ext>
            </a:extLst>
          </p:cNvPr>
          <p:cNvSpPr txBox="1"/>
          <p:nvPr/>
        </p:nvSpPr>
        <p:spPr>
          <a:xfrm>
            <a:off x="5035525" y="1200530"/>
            <a:ext cx="3371633" cy="145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lnSpc>
                <a:spcPct val="90000"/>
              </a:lnSpc>
              <a:spcAft>
                <a:spcPts val="450"/>
              </a:spcAft>
            </a:pPr>
            <a:r>
              <a:rPr lang="en-US" sz="1050">
                <a:solidFill>
                  <a:schemeClr val="tx2"/>
                </a:solidFill>
              </a:rPr>
              <a:t>System view of processor core #2</a:t>
            </a:r>
            <a:endParaRPr lang="en-GB" sz="1500" err="1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DCA7CB-481B-476D-B9D1-3BF6BC8F3A3C}"/>
              </a:ext>
            </a:extLst>
          </p:cNvPr>
          <p:cNvSpPr txBox="1"/>
          <p:nvPr/>
        </p:nvSpPr>
        <p:spPr>
          <a:xfrm>
            <a:off x="739697" y="1707203"/>
            <a:ext cx="571743" cy="114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85800">
              <a:lnSpc>
                <a:spcPct val="90000"/>
              </a:lnSpc>
              <a:spcAft>
                <a:spcPts val="450"/>
              </a:spcAft>
            </a:pPr>
            <a:r>
              <a:rPr lang="en-US" sz="825">
                <a:solidFill>
                  <a:schemeClr val="bg1"/>
                </a:solidFill>
              </a:rPr>
              <a:t>Core #1</a:t>
            </a:r>
            <a:endParaRPr lang="en-GB" sz="825" err="1">
              <a:solidFill>
                <a:schemeClr val="bg1"/>
              </a:solidFill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43411498-FC06-4E53-9958-C8FDA9AC7EFB}"/>
              </a:ext>
            </a:extLst>
          </p:cNvPr>
          <p:cNvSpPr txBox="1"/>
          <p:nvPr/>
        </p:nvSpPr>
        <p:spPr>
          <a:xfrm>
            <a:off x="2454528" y="1707203"/>
            <a:ext cx="571743" cy="114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85800">
              <a:lnSpc>
                <a:spcPct val="90000"/>
              </a:lnSpc>
              <a:spcAft>
                <a:spcPts val="450"/>
              </a:spcAft>
            </a:pPr>
            <a:r>
              <a:rPr lang="en-US" sz="825">
                <a:solidFill>
                  <a:schemeClr val="bg1"/>
                </a:solidFill>
              </a:rPr>
              <a:t>Core #2</a:t>
            </a:r>
            <a:endParaRPr lang="en-GB" sz="825" err="1">
              <a:solidFill>
                <a:schemeClr val="bg1"/>
              </a:solidFill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F8E98B83-9DCF-46C7-A361-35A52DF7E993}"/>
              </a:ext>
            </a:extLst>
          </p:cNvPr>
          <p:cNvSpPr txBox="1"/>
          <p:nvPr/>
        </p:nvSpPr>
        <p:spPr>
          <a:xfrm>
            <a:off x="5131076" y="1713568"/>
            <a:ext cx="571743" cy="114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85800">
              <a:lnSpc>
                <a:spcPct val="90000"/>
              </a:lnSpc>
              <a:spcAft>
                <a:spcPts val="450"/>
              </a:spcAft>
            </a:pPr>
            <a:r>
              <a:rPr lang="en-US" sz="825">
                <a:solidFill>
                  <a:schemeClr val="bg1"/>
                </a:solidFill>
              </a:rPr>
              <a:t>Core #1</a:t>
            </a:r>
            <a:endParaRPr lang="en-GB" sz="825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0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640843" y="1409118"/>
            <a:ext cx="1481033" cy="484632"/>
          </a:xfrm>
          <a:prstGeom prst="homePlate">
            <a:avLst/>
          </a:prstGeom>
          <a:solidFill>
            <a:schemeClr val="accent1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CMSIS-Zone – making system partitioning easy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3"/>
                </a:solidFill>
              </a:rPr>
              <a:t>Resource configuration for multi-processor systems and execution regions</a:t>
            </a:r>
          </a:p>
        </p:txBody>
      </p:sp>
      <p:sp>
        <p:nvSpPr>
          <p:cNvPr id="53" name="Chevron 4"/>
          <p:cNvSpPr/>
          <p:nvPr/>
        </p:nvSpPr>
        <p:spPr>
          <a:xfrm>
            <a:off x="664290" y="1526527"/>
            <a:ext cx="1214273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System</a:t>
            </a:r>
            <a:br>
              <a:rPr lang="en-GB" kern="1200" dirty="0"/>
            </a:br>
            <a:r>
              <a:rPr lang="en-GB" sz="1400" kern="1200" dirty="0"/>
              <a:t>Resources</a:t>
            </a:r>
          </a:p>
        </p:txBody>
      </p:sp>
      <p:sp>
        <p:nvSpPr>
          <p:cNvPr id="86" name="Round Same Side Corner Rectangle 85"/>
          <p:cNvSpPr/>
          <p:nvPr/>
        </p:nvSpPr>
        <p:spPr>
          <a:xfrm rot="10800000">
            <a:off x="653284" y="1893743"/>
            <a:ext cx="1231497" cy="930317"/>
          </a:xfrm>
          <a:prstGeom prst="round2Same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7" name="Round Same Side Corner Rectangle 4"/>
          <p:cNvSpPr/>
          <p:nvPr/>
        </p:nvSpPr>
        <p:spPr>
          <a:xfrm>
            <a:off x="634623" y="1927585"/>
            <a:ext cx="1243938" cy="7969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50" kern="1200" dirty="0"/>
              <a:t>Collect available</a:t>
            </a:r>
            <a:br>
              <a:rPr lang="en-GB" sz="1050" kern="1200" dirty="0"/>
            </a:br>
            <a:r>
              <a:rPr lang="en-GB" sz="1050" kern="1200" dirty="0"/>
              <a:t>system resources</a:t>
            </a:r>
            <a:br>
              <a:rPr lang="en-GB" sz="1050" kern="1200" dirty="0"/>
            </a:br>
            <a:r>
              <a:rPr lang="en-GB" sz="1050" kern="1200" dirty="0"/>
              <a:t>of multi-processor</a:t>
            </a:r>
            <a:br>
              <a:rPr lang="en-GB" sz="1050" kern="1200" dirty="0"/>
            </a:br>
            <a:r>
              <a:rPr lang="en-GB" sz="1050" kern="1200" dirty="0"/>
              <a:t>systems</a:t>
            </a:r>
          </a:p>
        </p:txBody>
      </p:sp>
      <p:sp>
        <p:nvSpPr>
          <p:cNvPr id="97" name="Round Same Side Corner Rectangle 4"/>
          <p:cNvSpPr/>
          <p:nvPr/>
        </p:nvSpPr>
        <p:spPr>
          <a:xfrm>
            <a:off x="1716902" y="4555839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/>
              <a:t>CMSIS-Zone development </a:t>
            </a:r>
            <a:r>
              <a:rPr lang="en-GB" sz="1600" b="1" dirty="0"/>
              <a:t>workflow</a:t>
            </a:r>
            <a:endParaRPr lang="en-GB" sz="1600" b="1" kern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1928321" y="1404579"/>
            <a:ext cx="1536446" cy="1419480"/>
            <a:chOff x="1928321" y="1404579"/>
            <a:chExt cx="1536446" cy="1419480"/>
          </a:xfrm>
        </p:grpSpPr>
        <p:sp>
          <p:nvSpPr>
            <p:cNvPr id="35" name="Round Same Side Corner Rectangle 34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Chevron 3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75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Project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  <p:sp>
          <p:nvSpPr>
            <p:cNvPr id="90" name="Round Same Side Corner Rectangle 4"/>
            <p:cNvSpPr/>
            <p:nvPr/>
          </p:nvSpPr>
          <p:spPr>
            <a:xfrm>
              <a:off x="1928321" y="198951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/>
                <a:t>Select resources</a:t>
              </a:r>
              <a:br>
                <a:rPr lang="en-GB" sz="1050" kern="1200" dirty="0"/>
              </a:br>
              <a:r>
                <a:rPr lang="en-GB" sz="1050" kern="1200" dirty="0"/>
                <a:t>for independent software projects</a:t>
              </a:r>
            </a:p>
          </p:txBody>
        </p:sp>
      </p:grpSp>
      <p:sp>
        <p:nvSpPr>
          <p:cNvPr id="34" name="Chevron 4"/>
          <p:cNvSpPr/>
          <p:nvPr/>
        </p:nvSpPr>
        <p:spPr>
          <a:xfrm>
            <a:off x="4797088" y="1535185"/>
            <a:ext cx="882145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Build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284950" y="1404579"/>
            <a:ext cx="1536446" cy="1419480"/>
            <a:chOff x="1928321" y="1404579"/>
            <a:chExt cx="1536446" cy="1419480"/>
          </a:xfrm>
        </p:grpSpPr>
        <p:sp>
          <p:nvSpPr>
            <p:cNvPr id="39" name="Round Same Side Corner Rectangle 38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Chevron 40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42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Execution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  <p:sp>
          <p:nvSpPr>
            <p:cNvPr id="43" name="Round Same Side Corner Rectangle 4"/>
            <p:cNvSpPr/>
            <p:nvPr/>
          </p:nvSpPr>
          <p:spPr>
            <a:xfrm>
              <a:off x="1928321" y="205793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/>
                <a:t>Partition memory and peripherals</a:t>
              </a:r>
              <a:br>
                <a:rPr lang="en-GB" sz="1050" kern="1200" dirty="0"/>
              </a:br>
              <a:r>
                <a:rPr lang="en-GB" sz="1050" kern="1200" dirty="0"/>
                <a:t>for safe process </a:t>
              </a:r>
              <a:br>
                <a:rPr lang="en-GB" sz="1050" kern="1200" dirty="0"/>
              </a:br>
              <a:r>
                <a:rPr lang="en-GB" sz="1050" kern="1200" dirty="0"/>
                <a:t>execution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21905" y="1402786"/>
            <a:ext cx="1548886" cy="1419480"/>
            <a:chOff x="1915881" y="1404579"/>
            <a:chExt cx="1548886" cy="1419480"/>
          </a:xfrm>
        </p:grpSpPr>
        <p:sp>
          <p:nvSpPr>
            <p:cNvPr id="45" name="Round Same Side Corner Rectangle 44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Chevron 45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47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Build</a:t>
              </a:r>
            </a:p>
          </p:txBody>
        </p:sp>
        <p:sp>
          <p:nvSpPr>
            <p:cNvPr id="48" name="Round Same Side Corner Rectangle 4"/>
            <p:cNvSpPr/>
            <p:nvPr/>
          </p:nvSpPr>
          <p:spPr>
            <a:xfrm>
              <a:off x="1915881" y="198951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/>
                <a:t>Generate tool</a:t>
              </a:r>
              <a:br>
                <a:rPr lang="en-GB" sz="1050" kern="1200" dirty="0"/>
              </a:br>
              <a:r>
                <a:rPr lang="en-GB" sz="1050" kern="1200" dirty="0"/>
                <a:t>setup and hardware configuration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1352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640843" y="1409118"/>
            <a:ext cx="1481033" cy="484632"/>
          </a:xfrm>
          <a:prstGeom prst="homePlate">
            <a:avLst/>
          </a:prstGeom>
          <a:solidFill>
            <a:schemeClr val="accent1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53" name="Chevron 4"/>
          <p:cNvSpPr/>
          <p:nvPr/>
        </p:nvSpPr>
        <p:spPr>
          <a:xfrm>
            <a:off x="664290" y="1526527"/>
            <a:ext cx="1214273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System</a:t>
            </a:r>
            <a:br>
              <a:rPr lang="en-GB" kern="1200" dirty="0"/>
            </a:br>
            <a:r>
              <a:rPr lang="en-GB" sz="1400" kern="1200" dirty="0"/>
              <a:t>Resources</a:t>
            </a:r>
          </a:p>
        </p:txBody>
      </p:sp>
      <p:sp>
        <p:nvSpPr>
          <p:cNvPr id="97" name="Round Same Side Corner Rectangle 4"/>
          <p:cNvSpPr/>
          <p:nvPr/>
        </p:nvSpPr>
        <p:spPr>
          <a:xfrm>
            <a:off x="1716902" y="4555839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/>
              <a:t>CMSIS-Zone development </a:t>
            </a:r>
            <a:r>
              <a:rPr lang="en-GB" sz="1600" b="1" dirty="0"/>
              <a:t>workflow</a:t>
            </a:r>
            <a:endParaRPr lang="en-GB" sz="1600" b="1" kern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657023" y="2062142"/>
            <a:ext cx="1502028" cy="484632"/>
            <a:chOff x="1962739" y="1404579"/>
            <a:chExt cx="1502028" cy="484632"/>
          </a:xfrm>
        </p:grpSpPr>
        <p:sp>
          <p:nvSpPr>
            <p:cNvPr id="4" name="Chevron 3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75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Project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</p:grpSp>
      <p:sp>
        <p:nvSpPr>
          <p:cNvPr id="34" name="Chevron 4"/>
          <p:cNvSpPr/>
          <p:nvPr/>
        </p:nvSpPr>
        <p:spPr>
          <a:xfrm>
            <a:off x="4797088" y="1535185"/>
            <a:ext cx="882145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Build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681126" y="2721327"/>
            <a:ext cx="1502028" cy="484632"/>
            <a:chOff x="1962739" y="1404579"/>
            <a:chExt cx="1502028" cy="484632"/>
          </a:xfrm>
        </p:grpSpPr>
        <p:sp>
          <p:nvSpPr>
            <p:cNvPr id="41" name="Chevron 40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42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Execution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6D632EAA-0029-4326-8D8C-FB5E334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Files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EA06E8-48BC-4B5C-BFB3-8EC7CB7E3DA4}"/>
              </a:ext>
            </a:extLst>
          </p:cNvPr>
          <p:cNvSpPr txBox="1"/>
          <p:nvPr/>
        </p:nvSpPr>
        <p:spPr>
          <a:xfrm>
            <a:off x="2444910" y="1352314"/>
            <a:ext cx="66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*.</a:t>
            </a:r>
            <a:r>
              <a:rPr lang="en-US" sz="1400" dirty="0" err="1"/>
              <a:t>szone</a:t>
            </a:r>
            <a:r>
              <a:rPr lang="en-US" sz="1400" dirty="0"/>
              <a:t> lists all available system resources and stores all project zone assignments</a:t>
            </a:r>
            <a:br>
              <a:rPr lang="en-US" sz="1400" dirty="0"/>
            </a:br>
            <a:r>
              <a:rPr lang="en-US" sz="1400" dirty="0"/>
              <a:t>in a central file. </a:t>
            </a:r>
            <a:endParaRPr lang="en-GB" sz="1400" dirty="0" err="1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F77E8E-62E9-4BC7-98EB-1DE52542EE91}"/>
              </a:ext>
            </a:extLst>
          </p:cNvPr>
          <p:cNvSpPr txBox="1"/>
          <p:nvPr/>
        </p:nvSpPr>
        <p:spPr>
          <a:xfrm>
            <a:off x="2444910" y="2017005"/>
            <a:ext cx="66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*.</a:t>
            </a:r>
            <a:r>
              <a:rPr lang="en-US" sz="1400" dirty="0" err="1"/>
              <a:t>pzone</a:t>
            </a:r>
            <a:r>
              <a:rPr lang="en-US" sz="1400" dirty="0"/>
              <a:t> is project zone specific and lists only system resources and project zone assignments specific to a project zone (this file may be introduced later).</a:t>
            </a:r>
            <a:endParaRPr lang="en-GB" sz="1400" dirty="0" err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459E78-DFE6-43C1-AA9D-37FE27BB8F57}"/>
              </a:ext>
            </a:extLst>
          </p:cNvPr>
          <p:cNvSpPr txBox="1"/>
          <p:nvPr/>
        </p:nvSpPr>
        <p:spPr>
          <a:xfrm>
            <a:off x="2444910" y="2681696"/>
            <a:ext cx="66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*.</a:t>
            </a:r>
            <a:r>
              <a:rPr lang="en-US" sz="1400" dirty="0" err="1"/>
              <a:t>xzone</a:t>
            </a:r>
            <a:r>
              <a:rPr lang="en-US" sz="1400" dirty="0"/>
              <a:t> stores assignments specific to a project zone.  As input the *.</a:t>
            </a:r>
            <a:r>
              <a:rPr lang="en-US" sz="1400" dirty="0" err="1"/>
              <a:t>szone</a:t>
            </a:r>
            <a:r>
              <a:rPr lang="en-US" sz="1400" dirty="0"/>
              <a:t> or *.</a:t>
            </a:r>
            <a:r>
              <a:rPr lang="en-US" sz="1400" dirty="0" err="1"/>
              <a:t>pzone</a:t>
            </a:r>
            <a:br>
              <a:rPr lang="en-US" sz="1400" dirty="0"/>
            </a:br>
            <a:r>
              <a:rPr lang="en-US" sz="1400" dirty="0"/>
              <a:t>file is used</a:t>
            </a:r>
            <a:endParaRPr lang="en-GB" sz="1400" dirty="0" err="1"/>
          </a:p>
        </p:txBody>
      </p:sp>
    </p:spTree>
    <p:extLst>
      <p:ext uri="{BB962C8B-B14F-4D97-AF65-F5344CB8AC3E}">
        <p14:creationId xmlns:p14="http://schemas.microsoft.com/office/powerpoint/2010/main" val="2124386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72266" y="1878855"/>
            <a:ext cx="2067463" cy="2389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RTOS MPU extension – easy setup with CMSIS-Zone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7869" y="1258800"/>
            <a:ext cx="3591860" cy="31548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Non-secure state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87522" y="1258800"/>
            <a:ext cx="3498807" cy="31548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Secure state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15333" y="2038752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A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A0, A1, A2</a:t>
            </a:r>
            <a:endParaRPr lang="en-GB" sz="1600" dirty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15332" y="2731317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B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B0, B1</a:t>
            </a:r>
            <a:endParaRPr lang="en-GB" sz="1600" dirty="0">
              <a:latin typeface="+mj-lt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3"/>
                </a:solidFill>
              </a:rPr>
              <a:t>Memory Protection Unit for safe process/thread execution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1439594" y="2842347"/>
            <a:ext cx="1922663" cy="31547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Shared Interfaces</a:t>
            </a:r>
            <a:endParaRPr lang="en-GB" sz="1600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15331" y="3442050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C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C0 … Cn</a:t>
            </a:r>
            <a:endParaRPr lang="en-GB" sz="16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869" y="1567238"/>
            <a:ext cx="1362430" cy="31547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handler mode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72266" y="1567238"/>
            <a:ext cx="2067463" cy="315473"/>
          </a:xfrm>
          <a:prstGeom prst="rect">
            <a:avLst/>
          </a:prstGeom>
          <a:solidFill>
            <a:srgbClr val="D5536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thread mode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45077" y="4026202"/>
            <a:ext cx="1918431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each box is MPU protected</a:t>
            </a:r>
            <a:endParaRPr lang="en-GB" sz="1100" dirty="0" err="1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744089" y="2695204"/>
            <a:ext cx="1922663" cy="609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RTX RTOS Kernel</a:t>
            </a:r>
            <a:endParaRPr lang="en-GB" sz="1600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711" y="2707726"/>
            <a:ext cx="1922663" cy="6097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Interrupt Handlers</a:t>
            </a:r>
            <a:endParaRPr lang="en-GB" sz="16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87522" y="1567238"/>
            <a:ext cx="1918431" cy="31547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thread mode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23898" y="1570879"/>
            <a:ext cx="1362430" cy="31547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handler mode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687522" y="1872968"/>
            <a:ext cx="1918431" cy="23897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87522" y="3981574"/>
            <a:ext cx="1918431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each box is MPU protected</a:t>
            </a:r>
            <a:endParaRPr lang="en-GB" sz="1100" dirty="0" err="1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7096506" y="2871592"/>
            <a:ext cx="1891599" cy="2880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System Start</a:t>
            </a:r>
            <a:endParaRPr lang="en-GB" sz="1600" dirty="0"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859015" y="3427509"/>
            <a:ext cx="1577910" cy="5339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GB" sz="1600" dirty="0">
                <a:latin typeface="+mj-lt"/>
              </a:rPr>
              <a:t>Secure Storage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59015" y="2069817"/>
            <a:ext cx="1577910" cy="5339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GB" sz="1600" dirty="0">
                <a:latin typeface="+mj-lt"/>
              </a:rPr>
              <a:t>Crypto Functions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6663561" y="2866273"/>
            <a:ext cx="1891599" cy="2986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Interrupt Handlers</a:t>
            </a:r>
            <a:endParaRPr lang="en-GB" sz="1600" dirty="0"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6119939" y="2773777"/>
            <a:ext cx="1891599" cy="4836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400" dirty="0">
                <a:latin typeface="+mj-lt"/>
              </a:rPr>
              <a:t>TrustZone RTOS</a:t>
            </a:r>
            <a:br>
              <a:rPr lang="en-US" sz="1400" dirty="0">
                <a:latin typeface="+mj-lt"/>
              </a:rPr>
            </a:br>
            <a:r>
              <a:rPr lang="en-US" sz="1400" dirty="0">
                <a:latin typeface="+mj-lt"/>
              </a:rPr>
              <a:t> Context Management</a:t>
            </a:r>
            <a:endParaRPr lang="en-GB" dirty="0">
              <a:latin typeface="+mj-l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166975" y="2253072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4166975" y="2416303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163507" y="3615147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4163507" y="3778378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823898" y="4074185"/>
            <a:ext cx="136243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47869" y="4102760"/>
            <a:ext cx="1362431" cy="0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62162" y="4076546"/>
            <a:ext cx="1348138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Priority</a:t>
            </a:r>
            <a:endParaRPr lang="en-GB" sz="1100" dirty="0" err="1"/>
          </a:p>
        </p:txBody>
      </p:sp>
      <p:sp>
        <p:nvSpPr>
          <p:cNvPr id="65" name="TextBox 64"/>
          <p:cNvSpPr txBox="1"/>
          <p:nvPr/>
        </p:nvSpPr>
        <p:spPr>
          <a:xfrm>
            <a:off x="6823899" y="4069658"/>
            <a:ext cx="1348138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Priority</a:t>
            </a:r>
            <a:endParaRPr lang="en-GB" sz="1100" dirty="0" err="1"/>
          </a:p>
        </p:txBody>
      </p:sp>
      <p:sp>
        <p:nvSpPr>
          <p:cNvPr id="18" name="Left-Right Arrow 17"/>
          <p:cNvSpPr/>
          <p:nvPr/>
        </p:nvSpPr>
        <p:spPr>
          <a:xfrm>
            <a:off x="2556775" y="2229974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2556775" y="2946684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68" name="Left-Right Arrow 67"/>
          <p:cNvSpPr/>
          <p:nvPr/>
        </p:nvSpPr>
        <p:spPr>
          <a:xfrm>
            <a:off x="2556775" y="3644345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838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CMSIS-Zone – data export for projects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err="1">
                <a:solidFill>
                  <a:schemeClr val="accent3"/>
                </a:solidFill>
              </a:rPr>
              <a:t>FreeMarker</a:t>
            </a:r>
            <a:r>
              <a:rPr lang="en-US" sz="1800" dirty="0">
                <a:solidFill>
                  <a:schemeClr val="accent3"/>
                </a:solidFill>
              </a:rPr>
              <a:t> template engine allows to export CMSIS-Zone data</a:t>
            </a:r>
            <a:endParaRPr lang="en-GB" sz="1800" dirty="0">
              <a:solidFill>
                <a:schemeClr val="accent3"/>
              </a:solidFill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47496" y="1272301"/>
            <a:ext cx="1025793" cy="832711"/>
            <a:chOff x="-90248" y="-129200"/>
            <a:chExt cx="907032" cy="1295760"/>
          </a:xfrm>
        </p:grpSpPr>
        <p:sp>
          <p:nvSpPr>
            <p:cNvPr id="80" name="Chevron 79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Build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673290" y="1272301"/>
            <a:ext cx="5656198" cy="635643"/>
            <a:chOff x="907032" y="1429"/>
            <a:chExt cx="8257604" cy="842244"/>
          </a:xfrm>
        </p:grpSpPr>
        <p:sp>
          <p:nvSpPr>
            <p:cNvPr id="95" name="Round Same Side Corner Rectangle 94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Flexible data export for project build supports many different use cases: </a:t>
              </a:r>
              <a:br>
                <a:rPr lang="en-GB" sz="1400" dirty="0"/>
              </a:br>
              <a:r>
                <a:rPr lang="en-GB" sz="1400" dirty="0"/>
                <a:t>i.e. device configuration, MPU setup, linker scripts, etc.</a:t>
              </a:r>
              <a:endParaRPr lang="en-GB" sz="1400" kern="12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599002" y="2375892"/>
            <a:ext cx="1235868" cy="5292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6152" y="2486619"/>
            <a:ext cx="117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file templates</a:t>
            </a:r>
            <a:endParaRPr lang="en-GB" sz="1400" dirty="0" err="1"/>
          </a:p>
        </p:txBody>
      </p:sp>
      <p:sp>
        <p:nvSpPr>
          <p:cNvPr id="31" name="Rectangle 30"/>
          <p:cNvSpPr/>
          <p:nvPr/>
        </p:nvSpPr>
        <p:spPr>
          <a:xfrm>
            <a:off x="581144" y="3249810"/>
            <a:ext cx="1235868" cy="5292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8294" y="3253377"/>
            <a:ext cx="1178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CMSIS-Zone</a:t>
            </a:r>
            <a:br>
              <a:rPr lang="en-US" sz="1400" dirty="0"/>
            </a:br>
            <a:r>
              <a:rPr lang="en-US" sz="1400" dirty="0"/>
              <a:t>data</a:t>
            </a:r>
            <a:endParaRPr lang="en-GB" sz="1400" dirty="0" err="1"/>
          </a:p>
        </p:txBody>
      </p:sp>
      <p:sp>
        <p:nvSpPr>
          <p:cNvPr id="5" name="Oval 4"/>
          <p:cNvSpPr/>
          <p:nvPr/>
        </p:nvSpPr>
        <p:spPr>
          <a:xfrm>
            <a:off x="2184913" y="2716076"/>
            <a:ext cx="1579803" cy="810221"/>
          </a:xfrm>
          <a:prstGeom prst="ellipse">
            <a:avLst/>
          </a:prstGeom>
          <a:solidFill>
            <a:srgbClr val="FFC000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7332" y="2967297"/>
            <a:ext cx="1034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FreeMarker</a:t>
            </a:r>
            <a:endParaRPr lang="en-GB" sz="1400" dirty="0" err="1"/>
          </a:p>
        </p:txBody>
      </p:sp>
      <p:cxnSp>
        <p:nvCxnSpPr>
          <p:cNvPr id="8" name="Straight Arrow Connector 7"/>
          <p:cNvCxnSpPr>
            <a:stCxn id="3" idx="3"/>
          </p:cNvCxnSpPr>
          <p:nvPr/>
        </p:nvCxnSpPr>
        <p:spPr>
          <a:xfrm>
            <a:off x="1834870" y="2640509"/>
            <a:ext cx="414338" cy="326788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834870" y="3275074"/>
            <a:ext cx="414338" cy="251223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6"/>
          </p:cNvCxnSpPr>
          <p:nvPr/>
        </p:nvCxnSpPr>
        <p:spPr>
          <a:xfrm flipV="1">
            <a:off x="3764716" y="3121185"/>
            <a:ext cx="491886" cy="2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256602" y="2433042"/>
            <a:ext cx="0" cy="2000250"/>
          </a:xfrm>
          <a:prstGeom prst="line">
            <a:avLst/>
          </a:prstGeom>
          <a:ln w="31750" cmpd="sng">
            <a:solidFill>
              <a:srgbClr val="128CAB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4"/>
          <p:cNvSpPr>
            <a:spLocks noGrp="1"/>
          </p:cNvSpPr>
          <p:nvPr>
            <p:ph idx="4294967295"/>
          </p:nvPr>
        </p:nvSpPr>
        <p:spPr>
          <a:xfrm>
            <a:off x="4356615" y="2578738"/>
            <a:ext cx="3807618" cy="16438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2" indent="0">
              <a:lnSpc>
                <a:spcPct val="150000"/>
              </a:lnSpc>
              <a:buNone/>
            </a:pPr>
            <a:r>
              <a:rPr lang="en-US" sz="1400" b="1" dirty="0"/>
              <a:t>Project files for:</a:t>
            </a:r>
            <a:endParaRPr lang="en-GB" sz="1400" b="1" dirty="0"/>
          </a:p>
          <a:p>
            <a:pPr marL="174625" lvl="2" indent="-174625">
              <a:lnSpc>
                <a:spcPct val="150000"/>
              </a:lnSpc>
            </a:pPr>
            <a:r>
              <a:rPr lang="en-GB" sz="1400" dirty="0"/>
              <a:t>Memory assignments and linker configuration</a:t>
            </a:r>
            <a:endParaRPr lang="en-IE" sz="1400" dirty="0"/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SAU, MPU configuration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Peripheral assignments</a:t>
            </a:r>
            <a:endParaRPr lang="en-IE" sz="12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3269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52049D08-E9EE-4BCE-942E-28ED4F39EE35}"/>
              </a:ext>
            </a:extLst>
          </p:cNvPr>
          <p:cNvSpPr txBox="1"/>
          <p:nvPr/>
        </p:nvSpPr>
        <p:spPr>
          <a:xfrm>
            <a:off x="288130" y="1440482"/>
            <a:ext cx="2428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system_LPC55S69_cm33_core0.h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52617A8-FA63-4EF0-9CD2-5D6637F325D3}"/>
              </a:ext>
            </a:extLst>
          </p:cNvPr>
          <p:cNvSpPr/>
          <p:nvPr/>
        </p:nvSpPr>
        <p:spPr>
          <a:xfrm>
            <a:off x="288130" y="244591"/>
            <a:ext cx="2448000" cy="37685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Reset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7A1B7A-CDEB-42E5-8297-E2F99B7CAB83}"/>
              </a:ext>
            </a:extLst>
          </p:cNvPr>
          <p:cNvSpPr/>
          <p:nvPr/>
        </p:nvSpPr>
        <p:spPr>
          <a:xfrm>
            <a:off x="288130" y="852007"/>
            <a:ext cx="2448000" cy="487414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Execute </a:t>
            </a:r>
          </a:p>
          <a:p>
            <a:pPr algn="ctr"/>
            <a:r>
              <a:rPr lang="en-US" sz="1400" dirty="0"/>
              <a:t>Reset Handler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0F90F8C-AC58-4943-9620-51BDB2A93D9C}"/>
              </a:ext>
            </a:extLst>
          </p:cNvPr>
          <p:cNvCxnSpPr>
            <a:cxnSpLocks/>
            <a:stCxn id="6" idx="4"/>
            <a:endCxn id="9" idx="0"/>
          </p:cNvCxnSpPr>
          <p:nvPr/>
        </p:nvCxnSpPr>
        <p:spPr>
          <a:xfrm>
            <a:off x="1512130" y="621441"/>
            <a:ext cx="0" cy="23056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51EC84FB-76DB-448E-A973-8ABF5E48E1F3}"/>
              </a:ext>
            </a:extLst>
          </p:cNvPr>
          <p:cNvSpPr/>
          <p:nvPr/>
        </p:nvSpPr>
        <p:spPr>
          <a:xfrm>
            <a:off x="288130" y="1695879"/>
            <a:ext cx="2448000" cy="36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SystemInit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4CCBE86-CF6C-4174-AC74-1D4CBB06D893}"/>
              </a:ext>
            </a:extLst>
          </p:cNvPr>
          <p:cNvSpPr/>
          <p:nvPr/>
        </p:nvSpPr>
        <p:spPr>
          <a:xfrm>
            <a:off x="288130" y="3444079"/>
            <a:ext cx="2448000" cy="36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__main(void)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1B69540-8240-4C98-8047-4209A7DA45A6}"/>
              </a:ext>
            </a:extLst>
          </p:cNvPr>
          <p:cNvSpPr/>
          <p:nvPr/>
        </p:nvSpPr>
        <p:spPr>
          <a:xfrm>
            <a:off x="288130" y="2418758"/>
            <a:ext cx="2448000" cy="36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SystemInitHook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7AF0B0F-3BB9-483F-8EA4-5CE68F88A609}"/>
              </a:ext>
            </a:extLst>
          </p:cNvPr>
          <p:cNvSpPr/>
          <p:nvPr/>
        </p:nvSpPr>
        <p:spPr>
          <a:xfrm>
            <a:off x="3070630" y="2418758"/>
            <a:ext cx="2448000" cy="36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BOARD_InitTrustZone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68452A-B271-4347-9265-4E87A061FC22}"/>
              </a:ext>
            </a:extLst>
          </p:cNvPr>
          <p:cNvSpPr/>
          <p:nvPr/>
        </p:nvSpPr>
        <p:spPr>
          <a:xfrm>
            <a:off x="5806102" y="2418758"/>
            <a:ext cx="2448000" cy="72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TZM_Config_MPC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TZM_Config_PPC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TZM_Config_SAU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402039D-AB17-4A55-B663-4D871DA12D5D}"/>
              </a:ext>
            </a:extLst>
          </p:cNvPr>
          <p:cNvCxnSpPr>
            <a:cxnSpLocks/>
            <a:stCxn id="9" idx="2"/>
            <a:endCxn id="16" idx="0"/>
          </p:cNvCxnSpPr>
          <p:nvPr/>
        </p:nvCxnSpPr>
        <p:spPr>
          <a:xfrm>
            <a:off x="1512130" y="1339421"/>
            <a:ext cx="0" cy="356458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C456FC7-852C-47FE-BE02-3568B767D28D}"/>
              </a:ext>
            </a:extLst>
          </p:cNvPr>
          <p:cNvCxnSpPr>
            <a:cxnSpLocks/>
            <a:stCxn id="16" idx="2"/>
            <a:endCxn id="30" idx="0"/>
          </p:cNvCxnSpPr>
          <p:nvPr/>
        </p:nvCxnSpPr>
        <p:spPr>
          <a:xfrm>
            <a:off x="1512130" y="2055879"/>
            <a:ext cx="0" cy="36287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9777F31-018C-4906-AB4E-0F37C420F471}"/>
              </a:ext>
            </a:extLst>
          </p:cNvPr>
          <p:cNvCxnSpPr>
            <a:cxnSpLocks/>
            <a:stCxn id="30" idx="3"/>
            <a:endCxn id="32" idx="1"/>
          </p:cNvCxnSpPr>
          <p:nvPr/>
        </p:nvCxnSpPr>
        <p:spPr>
          <a:xfrm>
            <a:off x="2736130" y="2598758"/>
            <a:ext cx="334500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F0DEC3D6-5C2E-4D43-839B-D929285399C8}"/>
              </a:ext>
            </a:extLst>
          </p:cNvPr>
          <p:cNvCxnSpPr>
            <a:cxnSpLocks/>
            <a:stCxn id="33" idx="2"/>
            <a:endCxn id="17" idx="3"/>
          </p:cNvCxnSpPr>
          <p:nvPr/>
        </p:nvCxnSpPr>
        <p:spPr>
          <a:xfrm rot="5400000">
            <a:off x="4640456" y="1234432"/>
            <a:ext cx="485321" cy="4293972"/>
          </a:xfrm>
          <a:prstGeom prst="bentConnector2">
            <a:avLst/>
          </a:prstGeom>
          <a:ln w="9525" cmpd="sng">
            <a:solidFill>
              <a:schemeClr val="tx1"/>
            </a:solidFill>
            <a:prstDash val="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7554D2E7-01A9-4504-B3E5-FAA87B006506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>
          <a:xfrm>
            <a:off x="5518630" y="2598758"/>
            <a:ext cx="287472" cy="180000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tx1"/>
            </a:solidFill>
            <a:prstDash val="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4A87B43-ACD5-494B-84BA-2EC7756A4968}"/>
              </a:ext>
            </a:extLst>
          </p:cNvPr>
          <p:cNvSpPr txBox="1"/>
          <p:nvPr/>
        </p:nvSpPr>
        <p:spPr>
          <a:xfrm>
            <a:off x="3070407" y="2157147"/>
            <a:ext cx="2428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tzm_config.c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739D284-2208-47D8-AA23-FD7C8E7AA9B0}"/>
              </a:ext>
            </a:extLst>
          </p:cNvPr>
          <p:cNvSpPr txBox="1"/>
          <p:nvPr/>
        </p:nvSpPr>
        <p:spPr>
          <a:xfrm>
            <a:off x="5806102" y="1818593"/>
            <a:ext cx="24282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tzm_config_mpc.c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tzm_config_ppc.c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tzm_config_sau.c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4A1A03-7F89-41C5-9CB1-3770A7658147}"/>
              </a:ext>
            </a:extLst>
          </p:cNvPr>
          <p:cNvSpPr txBox="1"/>
          <p:nvPr/>
        </p:nvSpPr>
        <p:spPr>
          <a:xfrm>
            <a:off x="288130" y="3182469"/>
            <a:ext cx="2428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hello_world_s.c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FF6988-323D-45F4-A740-E6F7B63FCB27}"/>
              </a:ext>
            </a:extLst>
          </p:cNvPr>
          <p:cNvSpPr txBox="1"/>
          <p:nvPr/>
        </p:nvSpPr>
        <p:spPr>
          <a:xfrm>
            <a:off x="288130" y="2157148"/>
            <a:ext cx="2428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hello_world_s.c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875603"/>
      </p:ext>
    </p:extLst>
  </p:cSld>
  <p:clrMapOvr>
    <a:masterClrMapping/>
  </p:clrMapOvr>
</p:sld>
</file>

<file path=ppt/theme/theme1.xml><?xml version="1.0" encoding="utf-8"?>
<a:theme xmlns:a="http://schemas.openxmlformats.org/drawingml/2006/main" name="ARM_PPT_Template_2016_Public">
  <a:themeElements>
    <a:clrScheme name="Custom 10">
      <a:dk1>
        <a:srgbClr val="414444"/>
      </a:dk1>
      <a:lt1>
        <a:sysClr val="window" lastClr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 cmpd="sng">
          <a:solidFill>
            <a:schemeClr val="accent1"/>
          </a:solidFill>
        </a:ln>
        <a:effectLst/>
      </a:spPr>
      <a:bodyPr rtlCol="0" anchor="t"/>
      <a:lstStyle>
        <a:defPPr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0" cmpd="sng">
          <a:solidFill>
            <a:srgbClr val="128CAB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2ad5090-61a8-4b8c-ab70-68f4ff4d1933">ARM-ECM-0491503</_dlc_DocId>
    <_dlc_DocIdUrl xmlns="f2ad5090-61a8-4b8c-ab70-68f4ff4d1933">
      <Url>http://teamsites.arm.com/sites/Corpmktg/graphics/_layouts/DocIdRedir.aspx?ID=ARM-ECM-0491503</Url>
      <Description>ARM-ECM-0491503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53A7A3657A61428D34982CE3100E9A" ma:contentTypeVersion="0" ma:contentTypeDescription="Create a new document." ma:contentTypeScope="" ma:versionID="9d7dbb0d33bb298decf17a3b04476177">
  <xsd:schema xmlns:xsd="http://www.w3.org/2001/XMLSchema" xmlns:xs="http://www.w3.org/2001/XMLSchema" xmlns:p="http://schemas.microsoft.com/office/2006/metadata/properties" xmlns:ns2="f2ad5090-61a8-4b8c-ab70-68f4ff4d1933" targetNamespace="http://schemas.microsoft.com/office/2006/metadata/properties" ma:root="true" ma:fieldsID="653440191449dc6dbdd54d77bba038f8" ns2:_=""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9AFC57-EF78-4135-9503-D857AFA49F8B}">
  <ds:schemaRefs>
    <ds:schemaRef ds:uri="http://schemas.microsoft.com/office/2006/documentManagement/types"/>
    <ds:schemaRef ds:uri="f2ad5090-61a8-4b8c-ab70-68f4ff4d1933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07E157F-F4C7-4050-8D49-55DB8D1A3A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E05AB7-3B6A-492F-8FD0-7267B59BB88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1CBA01FD-69E2-4D69-B064-01637DD45D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12867</TotalTime>
  <Words>778</Words>
  <Application>Microsoft Office PowerPoint</Application>
  <PresentationFormat>On-screen Show (16:9)</PresentationFormat>
  <Paragraphs>246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Courier New</vt:lpstr>
      <vt:lpstr>Gill Sans MT</vt:lpstr>
      <vt:lpstr>Wingdings</vt:lpstr>
      <vt:lpstr>ARM_PPT_Template_2016_Public</vt:lpstr>
      <vt:lpstr>CMSIS – Pathway to ARM eco-system</vt:lpstr>
      <vt:lpstr>Challenge of system partitioning</vt:lpstr>
      <vt:lpstr>CMSIS-Zone – making system partitioning easy</vt:lpstr>
      <vt:lpstr>CMSIS-Zone – Configuration Steps - Example</vt:lpstr>
      <vt:lpstr>CMSIS-Zone – making system partitioning easy</vt:lpstr>
      <vt:lpstr>XML Files</vt:lpstr>
      <vt:lpstr>RTOS MPU extension – easy setup with CMSIS-Zone</vt:lpstr>
      <vt:lpstr>CMSIS-Zone – data export for projects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Waldron</dc:creator>
  <cp:lastModifiedBy>Reinhard Keil</cp:lastModifiedBy>
  <cp:revision>734</cp:revision>
  <dcterms:created xsi:type="dcterms:W3CDTF">2014-12-18T18:38:44Z</dcterms:created>
  <dcterms:modified xsi:type="dcterms:W3CDTF">2019-09-02T09:35:04Z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6bb675de-bc32-4e35-82b0-f8854029d875</vt:lpwstr>
  </property>
  <property fmtid="{D5CDD505-2E9C-101B-9397-08002B2CF9AE}" pid="3" name="vti_description">
    <vt:lpwstr/>
  </property>
  <property fmtid="{D5CDD505-2E9C-101B-9397-08002B2CF9AE}" pid="4" name="ContentTypeId">
    <vt:lpwstr>0x0101005953A7A3657A61428D34982CE3100E9A</vt:lpwstr>
  </property>
  <property fmtid="{D5CDD505-2E9C-101B-9397-08002B2CF9AE}" pid="5" name="ecm_ItemDeleteBlockHolders">
    <vt:lpwstr/>
  </property>
  <property fmtid="{D5CDD505-2E9C-101B-9397-08002B2CF9AE}" pid="6" name="ecm_RecordRestrictions">
    <vt:lpwstr/>
  </property>
  <property fmtid="{D5CDD505-2E9C-101B-9397-08002B2CF9AE}" pid="7" name="ecm_ItemLockHolders">
    <vt:lpwstr/>
  </property>
</Properties>
</file>