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5431" r:id="rId5"/>
  </p:sldMasterIdLst>
  <p:notesMasterIdLst>
    <p:notesMasterId r:id="rId31"/>
  </p:notesMasterIdLst>
  <p:handoutMasterIdLst>
    <p:handoutMasterId r:id="rId32"/>
  </p:handoutMasterIdLst>
  <p:sldIdLst>
    <p:sldId id="281" r:id="rId6"/>
    <p:sldId id="423" r:id="rId7"/>
    <p:sldId id="435" r:id="rId8"/>
    <p:sldId id="439" r:id="rId9"/>
    <p:sldId id="440" r:id="rId10"/>
    <p:sldId id="437" r:id="rId11"/>
    <p:sldId id="429" r:id="rId12"/>
    <p:sldId id="441" r:id="rId13"/>
    <p:sldId id="436" r:id="rId14"/>
    <p:sldId id="430" r:id="rId15"/>
    <p:sldId id="438" r:id="rId16"/>
    <p:sldId id="428" r:id="rId17"/>
    <p:sldId id="427" r:id="rId18"/>
    <p:sldId id="424" r:id="rId19"/>
    <p:sldId id="425" r:id="rId20"/>
    <p:sldId id="426" r:id="rId21"/>
    <p:sldId id="422" r:id="rId22"/>
    <p:sldId id="401" r:id="rId23"/>
    <p:sldId id="347" r:id="rId24"/>
    <p:sldId id="413" r:id="rId25"/>
    <p:sldId id="375" r:id="rId26"/>
    <p:sldId id="376" r:id="rId27"/>
    <p:sldId id="377" r:id="rId28"/>
    <p:sldId id="378" r:id="rId29"/>
    <p:sldId id="279" r:id="rId3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970EE9C-957B-4F17-B808-B4359BA2331E}">
          <p14:sldIdLst/>
        </p14:section>
        <p14:section name="Introduction" id="{E2B55423-E4C0-485A-84D8-46BF88F3757E}">
          <p14:sldIdLst/>
        </p14:section>
        <p14:section name="CMSIS-CORE" id="{176F6E97-F289-43C1-B9FA-163E571EEFF0}">
          <p14:sldIdLst>
            <p14:sldId id="281"/>
          </p14:sldIdLst>
        </p14:section>
        <p14:section name="CMSIS-Pack" id="{688ECB3A-E824-46F3-943C-1C6126413418}">
          <p14:sldIdLst>
            <p14:sldId id="423"/>
            <p14:sldId id="435"/>
            <p14:sldId id="439"/>
            <p14:sldId id="440"/>
            <p14:sldId id="437"/>
            <p14:sldId id="429"/>
            <p14:sldId id="441"/>
            <p14:sldId id="436"/>
            <p14:sldId id="430"/>
            <p14:sldId id="438"/>
            <p14:sldId id="428"/>
            <p14:sldId id="427"/>
            <p14:sldId id="424"/>
            <p14:sldId id="425"/>
            <p14:sldId id="426"/>
            <p14:sldId id="422"/>
          </p14:sldIdLst>
        </p14:section>
        <p14:section name="CMSIS-SVD" id="{6BD7779D-535D-4108-BF65-0DA484749F12}">
          <p14:sldIdLst>
            <p14:sldId id="401"/>
          </p14:sldIdLst>
        </p14:section>
        <p14:section name="CMSIS-DSP" id="{41635744-9062-4308-97AA-3689CC550197}">
          <p14:sldIdLst/>
        </p14:section>
        <p14:section name="CMSIS-RTOS" id="{57A5BE6E-4110-48F7-B0CE-ED3BF68083DF}">
          <p14:sldIdLst/>
        </p14:section>
        <p14:section name="CMSIS-DAP" id="{5C4A75C0-029B-4EBB-BD67-DB6025B3E4A0}">
          <p14:sldIdLst/>
        </p14:section>
        <p14:section name="CMSIS-NN" id="{4C0D84DD-FA5F-4E0D-A1E1-9CBB10BF7303}">
          <p14:sldIdLst/>
        </p14:section>
        <p14:section name="CMSIS-Driver" id="{D04792E9-B53A-498F-813A-EEA4DC3797A0}">
          <p14:sldIdLst>
            <p14:sldId id="347"/>
          </p14:sldIdLst>
        </p14:section>
        <p14:section name="CMSIS-Zone" id="{E56905CA-EBB0-422E-A24A-C8E3C393F060}">
          <p14:sldIdLst>
            <p14:sldId id="413"/>
            <p14:sldId id="375"/>
            <p14:sldId id="376"/>
            <p14:sldId id="377"/>
            <p14:sldId id="378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D600"/>
    <a:srgbClr val="00C1DE"/>
    <a:srgbClr val="7D868C"/>
    <a:srgbClr val="FFC600"/>
    <a:srgbClr val="FF6B00"/>
    <a:srgbClr val="E5ECEB"/>
    <a:srgbClr val="0091BD"/>
    <a:srgbClr val="333E48"/>
    <a:srgbClr val="00C1DC"/>
    <a:srgbClr val="7B7F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7461" autoAdjust="0"/>
  </p:normalViewPr>
  <p:slideViewPr>
    <p:cSldViewPr snapToGrid="0">
      <p:cViewPr varScale="1">
        <p:scale>
          <a:sx n="159" d="100"/>
          <a:sy n="159" d="100"/>
        </p:scale>
        <p:origin x="150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27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AFDC70-32E0-4B9F-932E-27382B633E0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51B15E-07DF-42FC-9782-10247930488F}">
      <dgm:prSet phldrT="[Text]"/>
      <dgm:spPr>
        <a:solidFill>
          <a:srgbClr val="95D600"/>
        </a:solidFill>
        <a:ln>
          <a:solidFill>
            <a:srgbClr val="95D600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CORE</a:t>
          </a:r>
        </a:p>
      </dgm:t>
    </dgm:pt>
    <dgm:pt modelId="{6DEB5D5C-BE96-43C5-AB17-F999072D6C1A}" type="parTrans" cxnId="{F6AE1862-A2BF-4021-AA22-D38C66185759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F67BC8-A56D-4026-9461-D8FCF954C3E7}" type="sibTrans" cxnId="{F6AE1862-A2BF-4021-AA22-D38C66185759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9B01B5-3268-4099-A8E3-4A4F3FB1D043}">
      <dgm:prSet phldrT="[Text]"/>
      <dgm:spPr>
        <a:ln>
          <a:solidFill>
            <a:srgbClr val="95D600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Create startup_&lt;device&gt;.s with reset handler and exception/interrupt vectors</a:t>
          </a:r>
        </a:p>
      </dgm:t>
    </dgm:pt>
    <dgm:pt modelId="{F6675C08-3040-46F4-824D-D746F191516C}" type="parTrans" cxnId="{34E794F6-997A-4961-AE06-5DC765D71CDC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09ADC0-9421-44F0-89E2-39EAECADA555}" type="sibTrans" cxnId="{34E794F6-997A-4961-AE06-5DC765D71CDC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F439D51-B6B7-43F0-A14D-CBB8F59A87C3}">
      <dgm:prSet phldrT="[Text]"/>
      <dgm:spPr>
        <a:solidFill>
          <a:srgbClr val="FFC700"/>
        </a:solidFill>
        <a:ln>
          <a:solidFill>
            <a:srgbClr val="FFC700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SVD</a:t>
          </a:r>
        </a:p>
      </dgm:t>
    </dgm:pt>
    <dgm:pt modelId="{FFA6ED4D-A19C-438C-9324-D8A0BECCEC98}" type="parTrans" cxnId="{8634C915-38CC-4F4C-A6DE-8DD167CBD581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2EF58BE-7C82-47E2-8B8A-796159977996}" type="sibTrans" cxnId="{8634C915-38CC-4F4C-A6DE-8DD167CBD581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D7EFD8-C24E-4900-965C-615A00BF7A18}">
      <dgm:prSet phldrT="[Text]"/>
      <dgm:spPr>
        <a:ln>
          <a:solidFill>
            <a:srgbClr val="FFC700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Create the System View Description (SVD) file</a:t>
          </a:r>
        </a:p>
      </dgm:t>
    </dgm:pt>
    <dgm:pt modelId="{04B59200-97A9-4893-8DD6-D674CEDEE23B}" type="parTrans" cxnId="{790F8E87-ED9C-4D49-A0EE-ED553D4D7024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1427AF1-D5CA-493C-BA3B-1CD68B805A4C}" type="sibTrans" cxnId="{790F8E87-ED9C-4D49-A0EE-ED553D4D7024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90407A8-D19D-4B7E-B854-8A80F2D00F61}">
      <dgm:prSet phldrT="[Text]"/>
      <dgm:spPr>
        <a:solidFill>
          <a:srgbClr val="FF6B00"/>
        </a:solidFill>
        <a:ln>
          <a:solidFill>
            <a:srgbClr val="FF6B00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Flash</a:t>
          </a:r>
        </a:p>
      </dgm:t>
    </dgm:pt>
    <dgm:pt modelId="{15C53900-64F2-4093-B4AF-9B88AEDF23D8}" type="parTrans" cxnId="{8B484A0C-A870-421E-B8DC-BB1BDBDBB51B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A19E450-219D-4587-87C5-FEFCF6520AE5}" type="sibTrans" cxnId="{8B484A0C-A870-421E-B8DC-BB1BDBDBB51B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8DAF3B8-0A67-4327-ABCF-5B72E8401E90}">
      <dgm:prSet phldrT="[Text]"/>
      <dgm:spPr>
        <a:ln>
          <a:solidFill>
            <a:srgbClr val="FF6B00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Use template project from </a:t>
          </a:r>
          <a:r>
            <a:rPr lang="en-US" b="1" dirty="0">
              <a:latin typeface="Calibri" panose="020F0502020204030204" pitchFamily="34" charset="0"/>
              <a:cs typeface="Calibri" panose="020F0502020204030204" pitchFamily="34" charset="0"/>
            </a:rPr>
            <a:t>ARM::CMSIS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pack to create the flash programming algorithm</a:t>
          </a:r>
        </a:p>
      </dgm:t>
    </dgm:pt>
    <dgm:pt modelId="{1E2DFB62-37C9-47B9-9511-402174624535}" type="parTrans" cxnId="{E71FECE7-7DC9-4CF6-BC4A-58FAB182D575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F5413AE-D39A-494C-96B9-8ED6FA5A6D90}" type="sibTrans" cxnId="{E71FECE7-7DC9-4CF6-BC4A-58FAB182D575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D3784C6-52B0-46FC-A306-5A31729ADD62}">
      <dgm:prSet phldrT="[Text]"/>
      <dgm:spPr>
        <a:ln>
          <a:solidFill>
            <a:srgbClr val="95D600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Create system_&lt;device&gt;.c/.h files which are used for system and clock configuration</a:t>
          </a:r>
        </a:p>
      </dgm:t>
    </dgm:pt>
    <dgm:pt modelId="{C1A104FD-94D9-4A50-AE0E-44296C702A91}" type="parTrans" cxnId="{882D978B-4393-4C00-9CC8-D2CB1096A732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6FCBF33-A8AF-449A-9980-68244F560569}" type="sibTrans" cxnId="{882D978B-4393-4C00-9CC8-D2CB1096A732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360982B-F2E2-4E1C-97C7-4DD023CF475A}">
      <dgm:prSet phldrT="[Text]"/>
      <dgm:spPr>
        <a:ln>
          <a:solidFill>
            <a:srgbClr val="FFC700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Generate the device header file with svdconv.exe</a:t>
          </a:r>
        </a:p>
      </dgm:t>
    </dgm:pt>
    <dgm:pt modelId="{4AC6B4D8-D4FA-4368-BD5D-D377DFBF8655}" type="parTrans" cxnId="{4495C053-D333-47E3-8957-3958E928B02A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374B0DD-9F00-4486-88D6-26582C980520}" type="sibTrans" cxnId="{4495C053-D333-47E3-8957-3958E928B02A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54A7675-6CB2-48EB-A031-71267C4E7163}">
      <dgm:prSet phldrT="[Text]"/>
      <dgm:spPr>
        <a:solidFill>
          <a:srgbClr val="0091BD"/>
        </a:solidFill>
        <a:ln>
          <a:solidFill>
            <a:srgbClr val="0091BD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Pack</a:t>
          </a:r>
        </a:p>
      </dgm:t>
    </dgm:pt>
    <dgm:pt modelId="{AB4A92BE-79F2-4F9A-95F7-870769F2AD9B}" type="parTrans" cxnId="{579A652A-D964-463F-9AE8-EDEC4775AA53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0EFA3C1-CFF3-4B10-AB83-126E5BBD1075}" type="sibTrans" cxnId="{579A652A-D964-463F-9AE8-EDEC4775AA53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62466BC-9981-43AE-9CCF-A9622E072E23}">
      <dgm:prSet phldrT="[Text]"/>
      <dgm:spPr>
        <a:ln>
          <a:solidFill>
            <a:srgbClr val="0091BD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Create a basic pack for selecting the device(s) in a development tool</a:t>
          </a:r>
        </a:p>
      </dgm:t>
    </dgm:pt>
    <dgm:pt modelId="{D7650571-C21F-4FFA-933F-827F443B10E5}" type="parTrans" cxnId="{76E7BC09-BB9B-4208-8155-F8B914DFF601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1B0D713-6D48-4757-8F3D-65C1DA71CF60}" type="sibTrans" cxnId="{76E7BC09-BB9B-4208-8155-F8B914DFF601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241F0C3-AB5E-48E3-94ED-47CAE99599AC}">
      <dgm:prSet phldrT="[Text]"/>
      <dgm:spPr>
        <a:solidFill>
          <a:srgbClr val="00C1DE"/>
        </a:solidFill>
        <a:ln>
          <a:solidFill>
            <a:srgbClr val="00C1DE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Pack</a:t>
          </a:r>
        </a:p>
      </dgm:t>
    </dgm:pt>
    <dgm:pt modelId="{D47A52A8-1B28-444C-8A30-511F6ABD08BD}" type="parTrans" cxnId="{FFE88066-3E84-4EC5-A6DE-33B74D811AD6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F8D2CB8-DA46-479E-86E2-4AFE58750954}" type="sibTrans" cxnId="{FFE88066-3E84-4EC5-A6DE-33B74D811AD6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9AB0F46-5E8B-476F-81AA-C397F9EE2554}">
      <dgm:prSet phldrT="[Text]"/>
      <dgm:spPr>
        <a:ln>
          <a:solidFill>
            <a:srgbClr val="00C1DE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Finalize the DFP by adding the all files, documentation, and feature descriptions</a:t>
          </a:r>
        </a:p>
      </dgm:t>
    </dgm:pt>
    <dgm:pt modelId="{9CCB7A11-21F8-479B-9283-8C63BBE9829A}" type="parTrans" cxnId="{7F904DB1-7315-49D1-87C9-01DF123A147E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0006B29-AC1D-4B6E-96A3-1FD561F468A7}" type="sibTrans" cxnId="{7F904DB1-7315-49D1-87C9-01DF123A147E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282634B-803E-473F-A3DB-94DCCFB53278}">
      <dgm:prSet phldrT="[Text]"/>
      <dgm:spPr>
        <a:solidFill>
          <a:srgbClr val="002B49"/>
        </a:solidFill>
        <a:ln>
          <a:solidFill>
            <a:srgbClr val="002B49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Debug</a:t>
          </a:r>
        </a:p>
      </dgm:t>
    </dgm:pt>
    <dgm:pt modelId="{9CF309C0-A2DC-4281-A04C-C9636E9B8004}" type="parTrans" cxnId="{D2B987E1-8CEA-435E-8D28-577CF4C1845D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6D8037E-EB17-475B-804B-A373CABD384B}" type="sibTrans" cxnId="{D2B987E1-8CEA-435E-8D28-577CF4C1845D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899E859-3E80-48D1-A0B7-5A63B9EFC7E2}">
      <dgm:prSet phldrT="[Text]"/>
      <dgm:spPr>
        <a:solidFill>
          <a:schemeClr val="bg1"/>
        </a:solidFill>
        <a:ln>
          <a:solidFill>
            <a:srgbClr val="002B49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Create debug descriptions for debugger access via the CoreSight component </a:t>
          </a:r>
        </a:p>
      </dgm:t>
    </dgm:pt>
    <dgm:pt modelId="{A556C426-B26C-4C9C-B0AC-4C5976E9914B}" type="parTrans" cxnId="{6AF6C067-51AF-4E89-8E8B-30DBBF812BC1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27AB353-6080-4B9A-9D58-476F3AB11C13}" type="sibTrans" cxnId="{6AF6C067-51AF-4E89-8E8B-30DBBF812BC1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DEE4503-4407-4D17-A609-65FA9BC2BE43}" type="pres">
      <dgm:prSet presAssocID="{C0AFDC70-32E0-4B9F-932E-27382B633E08}" presName="linearFlow" presStyleCnt="0">
        <dgm:presLayoutVars>
          <dgm:dir/>
          <dgm:animLvl val="lvl"/>
          <dgm:resizeHandles val="exact"/>
        </dgm:presLayoutVars>
      </dgm:prSet>
      <dgm:spPr/>
    </dgm:pt>
    <dgm:pt modelId="{FDAB2438-A0E0-4A0E-A602-7E1C76010C2D}" type="pres">
      <dgm:prSet presAssocID="{354A7675-6CB2-48EB-A031-71267C4E7163}" presName="composite" presStyleCnt="0"/>
      <dgm:spPr/>
    </dgm:pt>
    <dgm:pt modelId="{9DFE142A-7BDA-4E7E-8987-9508CDF088CA}" type="pres">
      <dgm:prSet presAssocID="{354A7675-6CB2-48EB-A031-71267C4E7163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CB79293A-EEDC-43E4-B2F6-862AE9B8B2D3}" type="pres">
      <dgm:prSet presAssocID="{354A7675-6CB2-48EB-A031-71267C4E7163}" presName="descendantText" presStyleLbl="alignAcc1" presStyleIdx="0" presStyleCnt="6">
        <dgm:presLayoutVars>
          <dgm:bulletEnabled val="1"/>
        </dgm:presLayoutVars>
      </dgm:prSet>
      <dgm:spPr/>
    </dgm:pt>
    <dgm:pt modelId="{11BA829E-B193-435E-B127-08AAD026EA09}" type="pres">
      <dgm:prSet presAssocID="{C0EFA3C1-CFF3-4B10-AB83-126E5BBD1075}" presName="sp" presStyleCnt="0"/>
      <dgm:spPr/>
    </dgm:pt>
    <dgm:pt modelId="{53CA02E4-5A4D-4FB9-B974-243500B8BAD9}" type="pres">
      <dgm:prSet presAssocID="{D651B15E-07DF-42FC-9782-10247930488F}" presName="composite" presStyleCnt="0"/>
      <dgm:spPr/>
    </dgm:pt>
    <dgm:pt modelId="{FCDEB0BF-1A15-4842-9292-3AA12B1B6889}" type="pres">
      <dgm:prSet presAssocID="{D651B15E-07DF-42FC-9782-10247930488F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F3BDF937-815C-4C3D-8CEF-3192A27EA3DC}" type="pres">
      <dgm:prSet presAssocID="{D651B15E-07DF-42FC-9782-10247930488F}" presName="descendantText" presStyleLbl="alignAcc1" presStyleIdx="1" presStyleCnt="6">
        <dgm:presLayoutVars>
          <dgm:bulletEnabled val="1"/>
        </dgm:presLayoutVars>
      </dgm:prSet>
      <dgm:spPr/>
    </dgm:pt>
    <dgm:pt modelId="{F28C42C1-685A-4ECD-B710-B679681240E2}" type="pres">
      <dgm:prSet presAssocID="{4AF67BC8-A56D-4026-9461-D8FCF954C3E7}" presName="sp" presStyleCnt="0"/>
      <dgm:spPr/>
    </dgm:pt>
    <dgm:pt modelId="{4BAF3AB4-5428-46BE-8EE4-36EFB382C436}" type="pres">
      <dgm:prSet presAssocID="{8F439D51-B6B7-43F0-A14D-CBB8F59A87C3}" presName="composite" presStyleCnt="0"/>
      <dgm:spPr/>
    </dgm:pt>
    <dgm:pt modelId="{0C7BE4FD-A097-4302-9DE3-D74D6C1B369E}" type="pres">
      <dgm:prSet presAssocID="{8F439D51-B6B7-43F0-A14D-CBB8F59A87C3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F1042AF1-C5B0-4195-BED3-223E85A2B6C6}" type="pres">
      <dgm:prSet presAssocID="{8F439D51-B6B7-43F0-A14D-CBB8F59A87C3}" presName="descendantText" presStyleLbl="alignAcc1" presStyleIdx="2" presStyleCnt="6">
        <dgm:presLayoutVars>
          <dgm:bulletEnabled val="1"/>
        </dgm:presLayoutVars>
      </dgm:prSet>
      <dgm:spPr/>
    </dgm:pt>
    <dgm:pt modelId="{06C5A76F-A012-49BF-A92B-3134BB24019D}" type="pres">
      <dgm:prSet presAssocID="{72EF58BE-7C82-47E2-8B8A-796159977996}" presName="sp" presStyleCnt="0"/>
      <dgm:spPr/>
    </dgm:pt>
    <dgm:pt modelId="{1793110E-4A37-4C29-A653-CD27FE84DA27}" type="pres">
      <dgm:prSet presAssocID="{E90407A8-D19D-4B7E-B854-8A80F2D00F61}" presName="composite" presStyleCnt="0"/>
      <dgm:spPr/>
    </dgm:pt>
    <dgm:pt modelId="{1C041D6E-4DF5-43A7-9B8C-8C6610F805F9}" type="pres">
      <dgm:prSet presAssocID="{E90407A8-D19D-4B7E-B854-8A80F2D00F61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43A45EDA-CE86-41D2-B92A-09BFE1585692}" type="pres">
      <dgm:prSet presAssocID="{E90407A8-D19D-4B7E-B854-8A80F2D00F61}" presName="descendantText" presStyleLbl="alignAcc1" presStyleIdx="3" presStyleCnt="6">
        <dgm:presLayoutVars>
          <dgm:bulletEnabled val="1"/>
        </dgm:presLayoutVars>
      </dgm:prSet>
      <dgm:spPr/>
    </dgm:pt>
    <dgm:pt modelId="{276BFF95-4C61-447A-AA0D-EDF0698F78C0}" type="pres">
      <dgm:prSet presAssocID="{DA19E450-219D-4587-87C5-FEFCF6520AE5}" presName="sp" presStyleCnt="0"/>
      <dgm:spPr/>
    </dgm:pt>
    <dgm:pt modelId="{79FC0ED7-CAA2-4F0C-813F-9B7722381328}" type="pres">
      <dgm:prSet presAssocID="{0282634B-803E-473F-A3DB-94DCCFB53278}" presName="composite" presStyleCnt="0"/>
      <dgm:spPr/>
    </dgm:pt>
    <dgm:pt modelId="{03991D8D-D943-465A-BBA9-01B35A9A9A27}" type="pres">
      <dgm:prSet presAssocID="{0282634B-803E-473F-A3DB-94DCCFB53278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5F8EC6B9-7FA8-41E5-AEC8-F776C9BC2ACF}" type="pres">
      <dgm:prSet presAssocID="{0282634B-803E-473F-A3DB-94DCCFB53278}" presName="descendantText" presStyleLbl="alignAcc1" presStyleIdx="4" presStyleCnt="6">
        <dgm:presLayoutVars>
          <dgm:bulletEnabled val="1"/>
        </dgm:presLayoutVars>
      </dgm:prSet>
      <dgm:spPr/>
    </dgm:pt>
    <dgm:pt modelId="{427D1768-75ED-4105-B4E1-3DDAD46ED952}" type="pres">
      <dgm:prSet presAssocID="{E6D8037E-EB17-475B-804B-A373CABD384B}" presName="sp" presStyleCnt="0"/>
      <dgm:spPr/>
    </dgm:pt>
    <dgm:pt modelId="{F3B0C9FE-F8BE-4197-B0EE-7588CB736827}" type="pres">
      <dgm:prSet presAssocID="{C241F0C3-AB5E-48E3-94ED-47CAE99599AC}" presName="composite" presStyleCnt="0"/>
      <dgm:spPr/>
    </dgm:pt>
    <dgm:pt modelId="{FB0EBA03-1927-40C6-831E-7FBE2EA9D2DC}" type="pres">
      <dgm:prSet presAssocID="{C241F0C3-AB5E-48E3-94ED-47CAE99599AC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A72CA3DD-D2FB-49C0-9BFA-FE00F3A81F45}" type="pres">
      <dgm:prSet presAssocID="{C241F0C3-AB5E-48E3-94ED-47CAE99599AC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18A4EB01-2193-4BB7-BA2B-6EB664B21870}" type="presOf" srcId="{98DAF3B8-0A67-4327-ABCF-5B72E8401E90}" destId="{43A45EDA-CE86-41D2-B92A-09BFE1585692}" srcOrd="0" destOrd="0" presId="urn:microsoft.com/office/officeart/2005/8/layout/chevron2"/>
    <dgm:cxn modelId="{76E7BC09-BB9B-4208-8155-F8B914DFF601}" srcId="{354A7675-6CB2-48EB-A031-71267C4E7163}" destId="{662466BC-9981-43AE-9CCF-A9622E072E23}" srcOrd="0" destOrd="0" parTransId="{D7650571-C21F-4FFA-933F-827F443B10E5}" sibTransId="{61B0D713-6D48-4757-8F3D-65C1DA71CF60}"/>
    <dgm:cxn modelId="{8B484A0C-A870-421E-B8DC-BB1BDBDBB51B}" srcId="{C0AFDC70-32E0-4B9F-932E-27382B633E08}" destId="{E90407A8-D19D-4B7E-B854-8A80F2D00F61}" srcOrd="3" destOrd="0" parTransId="{15C53900-64F2-4093-B4AF-9B88AEDF23D8}" sibTransId="{DA19E450-219D-4587-87C5-FEFCF6520AE5}"/>
    <dgm:cxn modelId="{8634C915-38CC-4F4C-A6DE-8DD167CBD581}" srcId="{C0AFDC70-32E0-4B9F-932E-27382B633E08}" destId="{8F439D51-B6B7-43F0-A14D-CBB8F59A87C3}" srcOrd="2" destOrd="0" parTransId="{FFA6ED4D-A19C-438C-9324-D8A0BECCEC98}" sibTransId="{72EF58BE-7C82-47E2-8B8A-796159977996}"/>
    <dgm:cxn modelId="{579A652A-D964-463F-9AE8-EDEC4775AA53}" srcId="{C0AFDC70-32E0-4B9F-932E-27382B633E08}" destId="{354A7675-6CB2-48EB-A031-71267C4E7163}" srcOrd="0" destOrd="0" parTransId="{AB4A92BE-79F2-4F9A-95F7-870769F2AD9B}" sibTransId="{C0EFA3C1-CFF3-4B10-AB83-126E5BBD1075}"/>
    <dgm:cxn modelId="{63B1D630-E800-4DBF-8F6E-9301D4BAE40A}" type="presOf" srcId="{BD3784C6-52B0-46FC-A306-5A31729ADD62}" destId="{F3BDF937-815C-4C3D-8CEF-3192A27EA3DC}" srcOrd="0" destOrd="1" presId="urn:microsoft.com/office/officeart/2005/8/layout/chevron2"/>
    <dgm:cxn modelId="{F6AE1862-A2BF-4021-AA22-D38C66185759}" srcId="{C0AFDC70-32E0-4B9F-932E-27382B633E08}" destId="{D651B15E-07DF-42FC-9782-10247930488F}" srcOrd="1" destOrd="0" parTransId="{6DEB5D5C-BE96-43C5-AB17-F999072D6C1A}" sibTransId="{4AF67BC8-A56D-4026-9461-D8FCF954C3E7}"/>
    <dgm:cxn modelId="{61BFC162-4D1F-4886-82C2-62C0BB5FF738}" type="presOf" srcId="{D651B15E-07DF-42FC-9782-10247930488F}" destId="{FCDEB0BF-1A15-4842-9292-3AA12B1B6889}" srcOrd="0" destOrd="0" presId="urn:microsoft.com/office/officeart/2005/8/layout/chevron2"/>
    <dgm:cxn modelId="{89E46D45-713D-4C86-9E90-F0218BD0070B}" type="presOf" srcId="{0282634B-803E-473F-A3DB-94DCCFB53278}" destId="{03991D8D-D943-465A-BBA9-01B35A9A9A27}" srcOrd="0" destOrd="0" presId="urn:microsoft.com/office/officeart/2005/8/layout/chevron2"/>
    <dgm:cxn modelId="{9E870966-A3C2-4C39-BFD3-E1C35253068A}" type="presOf" srcId="{B69B01B5-3268-4099-A8E3-4A4F3FB1D043}" destId="{F3BDF937-815C-4C3D-8CEF-3192A27EA3DC}" srcOrd="0" destOrd="0" presId="urn:microsoft.com/office/officeart/2005/8/layout/chevron2"/>
    <dgm:cxn modelId="{FFE88066-3E84-4EC5-A6DE-33B74D811AD6}" srcId="{C0AFDC70-32E0-4B9F-932E-27382B633E08}" destId="{C241F0C3-AB5E-48E3-94ED-47CAE99599AC}" srcOrd="5" destOrd="0" parTransId="{D47A52A8-1B28-444C-8A30-511F6ABD08BD}" sibTransId="{7F8D2CB8-DA46-479E-86E2-4AFE58750954}"/>
    <dgm:cxn modelId="{6AF6C067-51AF-4E89-8E8B-30DBBF812BC1}" srcId="{0282634B-803E-473F-A3DB-94DCCFB53278}" destId="{A899E859-3E80-48D1-A0B7-5A63B9EFC7E2}" srcOrd="0" destOrd="0" parTransId="{A556C426-B26C-4C9C-B0AC-4C5976E9914B}" sibTransId="{227AB353-6080-4B9A-9D58-476F3AB11C13}"/>
    <dgm:cxn modelId="{87EE144F-49DE-4DFC-BF8D-E0BD03E83CF1}" type="presOf" srcId="{354A7675-6CB2-48EB-A031-71267C4E7163}" destId="{9DFE142A-7BDA-4E7E-8987-9508CDF088CA}" srcOrd="0" destOrd="0" presId="urn:microsoft.com/office/officeart/2005/8/layout/chevron2"/>
    <dgm:cxn modelId="{4495C053-D333-47E3-8957-3958E928B02A}" srcId="{8F439D51-B6B7-43F0-A14D-CBB8F59A87C3}" destId="{F360982B-F2E2-4E1C-97C7-4DD023CF475A}" srcOrd="1" destOrd="0" parTransId="{4AC6B4D8-D4FA-4368-BD5D-D377DFBF8655}" sibTransId="{5374B0DD-9F00-4486-88D6-26582C980520}"/>
    <dgm:cxn modelId="{81AE1F54-0790-40E2-A02B-4C45D9E35FB4}" type="presOf" srcId="{8F439D51-B6B7-43F0-A14D-CBB8F59A87C3}" destId="{0C7BE4FD-A097-4302-9DE3-D74D6C1B369E}" srcOrd="0" destOrd="0" presId="urn:microsoft.com/office/officeart/2005/8/layout/chevron2"/>
    <dgm:cxn modelId="{790F8E87-ED9C-4D49-A0EE-ED553D4D7024}" srcId="{8F439D51-B6B7-43F0-A14D-CBB8F59A87C3}" destId="{88D7EFD8-C24E-4900-965C-615A00BF7A18}" srcOrd="0" destOrd="0" parTransId="{04B59200-97A9-4893-8DD6-D674CEDEE23B}" sibTransId="{71427AF1-D5CA-493C-BA3B-1CD68B805A4C}"/>
    <dgm:cxn modelId="{882D978B-4393-4C00-9CC8-D2CB1096A732}" srcId="{D651B15E-07DF-42FC-9782-10247930488F}" destId="{BD3784C6-52B0-46FC-A306-5A31729ADD62}" srcOrd="1" destOrd="0" parTransId="{C1A104FD-94D9-4A50-AE0E-44296C702A91}" sibTransId="{56FCBF33-A8AF-449A-9980-68244F560569}"/>
    <dgm:cxn modelId="{3BC0EA8D-3A9F-4571-B3E7-A123ECC1008E}" type="presOf" srcId="{E90407A8-D19D-4B7E-B854-8A80F2D00F61}" destId="{1C041D6E-4DF5-43A7-9B8C-8C6610F805F9}" srcOrd="0" destOrd="0" presId="urn:microsoft.com/office/officeart/2005/8/layout/chevron2"/>
    <dgm:cxn modelId="{F71C979F-17C3-44B0-8717-01EC968B03DB}" type="presOf" srcId="{662466BC-9981-43AE-9CCF-A9622E072E23}" destId="{CB79293A-EEDC-43E4-B2F6-862AE9B8B2D3}" srcOrd="0" destOrd="0" presId="urn:microsoft.com/office/officeart/2005/8/layout/chevron2"/>
    <dgm:cxn modelId="{83D3A29F-B58C-48A2-AC7B-F273481DEEFA}" type="presOf" srcId="{88D7EFD8-C24E-4900-965C-615A00BF7A18}" destId="{F1042AF1-C5B0-4195-BED3-223E85A2B6C6}" srcOrd="0" destOrd="0" presId="urn:microsoft.com/office/officeart/2005/8/layout/chevron2"/>
    <dgm:cxn modelId="{0589AAA9-B942-474A-909C-982E2B8C47F8}" type="presOf" srcId="{F360982B-F2E2-4E1C-97C7-4DD023CF475A}" destId="{F1042AF1-C5B0-4195-BED3-223E85A2B6C6}" srcOrd="0" destOrd="1" presId="urn:microsoft.com/office/officeart/2005/8/layout/chevron2"/>
    <dgm:cxn modelId="{7F904DB1-7315-49D1-87C9-01DF123A147E}" srcId="{C241F0C3-AB5E-48E3-94ED-47CAE99599AC}" destId="{E9AB0F46-5E8B-476F-81AA-C397F9EE2554}" srcOrd="0" destOrd="0" parTransId="{9CCB7A11-21F8-479B-9283-8C63BBE9829A}" sibTransId="{F0006B29-AC1D-4B6E-96A3-1FD561F468A7}"/>
    <dgm:cxn modelId="{1CB4F2CD-FE0C-405A-A777-A75E419CD8BF}" type="presOf" srcId="{C241F0C3-AB5E-48E3-94ED-47CAE99599AC}" destId="{FB0EBA03-1927-40C6-831E-7FBE2EA9D2DC}" srcOrd="0" destOrd="0" presId="urn:microsoft.com/office/officeart/2005/8/layout/chevron2"/>
    <dgm:cxn modelId="{384003D5-C3B0-48B8-946D-4F60DBE8DF5A}" type="presOf" srcId="{A899E859-3E80-48D1-A0B7-5A63B9EFC7E2}" destId="{5F8EC6B9-7FA8-41E5-AEC8-F776C9BC2ACF}" srcOrd="0" destOrd="0" presId="urn:microsoft.com/office/officeart/2005/8/layout/chevron2"/>
    <dgm:cxn modelId="{25A545DC-0B38-42CE-BF2C-E120F7391489}" type="presOf" srcId="{C0AFDC70-32E0-4B9F-932E-27382B633E08}" destId="{2DEE4503-4407-4D17-A609-65FA9BC2BE43}" srcOrd="0" destOrd="0" presId="urn:microsoft.com/office/officeart/2005/8/layout/chevron2"/>
    <dgm:cxn modelId="{61E201DE-C5A0-4215-8051-51295195202E}" type="presOf" srcId="{E9AB0F46-5E8B-476F-81AA-C397F9EE2554}" destId="{A72CA3DD-D2FB-49C0-9BFA-FE00F3A81F45}" srcOrd="0" destOrd="0" presId="urn:microsoft.com/office/officeart/2005/8/layout/chevron2"/>
    <dgm:cxn modelId="{D2B987E1-8CEA-435E-8D28-577CF4C1845D}" srcId="{C0AFDC70-32E0-4B9F-932E-27382B633E08}" destId="{0282634B-803E-473F-A3DB-94DCCFB53278}" srcOrd="4" destOrd="0" parTransId="{9CF309C0-A2DC-4281-A04C-C9636E9B8004}" sibTransId="{E6D8037E-EB17-475B-804B-A373CABD384B}"/>
    <dgm:cxn modelId="{E71FECE7-7DC9-4CF6-BC4A-58FAB182D575}" srcId="{E90407A8-D19D-4B7E-B854-8A80F2D00F61}" destId="{98DAF3B8-0A67-4327-ABCF-5B72E8401E90}" srcOrd="0" destOrd="0" parTransId="{1E2DFB62-37C9-47B9-9511-402174624535}" sibTransId="{CF5413AE-D39A-494C-96B9-8ED6FA5A6D90}"/>
    <dgm:cxn modelId="{34E794F6-997A-4961-AE06-5DC765D71CDC}" srcId="{D651B15E-07DF-42FC-9782-10247930488F}" destId="{B69B01B5-3268-4099-A8E3-4A4F3FB1D043}" srcOrd="0" destOrd="0" parTransId="{F6675C08-3040-46F4-824D-D746F191516C}" sibTransId="{AA09ADC0-9421-44F0-89E2-39EAECADA555}"/>
    <dgm:cxn modelId="{2B9CF1A2-659C-4D37-B197-F37B887E0562}" type="presParOf" srcId="{2DEE4503-4407-4D17-A609-65FA9BC2BE43}" destId="{FDAB2438-A0E0-4A0E-A602-7E1C76010C2D}" srcOrd="0" destOrd="0" presId="urn:microsoft.com/office/officeart/2005/8/layout/chevron2"/>
    <dgm:cxn modelId="{8C213D8F-054C-44FE-8944-183A8C24710A}" type="presParOf" srcId="{FDAB2438-A0E0-4A0E-A602-7E1C76010C2D}" destId="{9DFE142A-7BDA-4E7E-8987-9508CDF088CA}" srcOrd="0" destOrd="0" presId="urn:microsoft.com/office/officeart/2005/8/layout/chevron2"/>
    <dgm:cxn modelId="{1920C5BB-9837-481B-A38C-DF819EEEF87B}" type="presParOf" srcId="{FDAB2438-A0E0-4A0E-A602-7E1C76010C2D}" destId="{CB79293A-EEDC-43E4-B2F6-862AE9B8B2D3}" srcOrd="1" destOrd="0" presId="urn:microsoft.com/office/officeart/2005/8/layout/chevron2"/>
    <dgm:cxn modelId="{C1276030-9525-489D-B74E-90E69E41EBE5}" type="presParOf" srcId="{2DEE4503-4407-4D17-A609-65FA9BC2BE43}" destId="{11BA829E-B193-435E-B127-08AAD026EA09}" srcOrd="1" destOrd="0" presId="urn:microsoft.com/office/officeart/2005/8/layout/chevron2"/>
    <dgm:cxn modelId="{522D6EBE-B7B0-4CC3-8024-7F0A22DF6E94}" type="presParOf" srcId="{2DEE4503-4407-4D17-A609-65FA9BC2BE43}" destId="{53CA02E4-5A4D-4FB9-B974-243500B8BAD9}" srcOrd="2" destOrd="0" presId="urn:microsoft.com/office/officeart/2005/8/layout/chevron2"/>
    <dgm:cxn modelId="{72D71771-C8EA-4FF3-9AF2-326971ECC740}" type="presParOf" srcId="{53CA02E4-5A4D-4FB9-B974-243500B8BAD9}" destId="{FCDEB0BF-1A15-4842-9292-3AA12B1B6889}" srcOrd="0" destOrd="0" presId="urn:microsoft.com/office/officeart/2005/8/layout/chevron2"/>
    <dgm:cxn modelId="{122F3EDC-5187-452B-8BD0-28FAAA18DE75}" type="presParOf" srcId="{53CA02E4-5A4D-4FB9-B974-243500B8BAD9}" destId="{F3BDF937-815C-4C3D-8CEF-3192A27EA3DC}" srcOrd="1" destOrd="0" presId="urn:microsoft.com/office/officeart/2005/8/layout/chevron2"/>
    <dgm:cxn modelId="{DC7CEAE3-6355-4DD2-B541-A74019552AC9}" type="presParOf" srcId="{2DEE4503-4407-4D17-A609-65FA9BC2BE43}" destId="{F28C42C1-685A-4ECD-B710-B679681240E2}" srcOrd="3" destOrd="0" presId="urn:microsoft.com/office/officeart/2005/8/layout/chevron2"/>
    <dgm:cxn modelId="{E341EE89-8F90-4B1D-8E71-5717253F76A3}" type="presParOf" srcId="{2DEE4503-4407-4D17-A609-65FA9BC2BE43}" destId="{4BAF3AB4-5428-46BE-8EE4-36EFB382C436}" srcOrd="4" destOrd="0" presId="urn:microsoft.com/office/officeart/2005/8/layout/chevron2"/>
    <dgm:cxn modelId="{788DC71E-EA8B-46EA-B894-5DCB2559A14C}" type="presParOf" srcId="{4BAF3AB4-5428-46BE-8EE4-36EFB382C436}" destId="{0C7BE4FD-A097-4302-9DE3-D74D6C1B369E}" srcOrd="0" destOrd="0" presId="urn:microsoft.com/office/officeart/2005/8/layout/chevron2"/>
    <dgm:cxn modelId="{167F5B6B-E9E2-41A5-B8C0-96599F813249}" type="presParOf" srcId="{4BAF3AB4-5428-46BE-8EE4-36EFB382C436}" destId="{F1042AF1-C5B0-4195-BED3-223E85A2B6C6}" srcOrd="1" destOrd="0" presId="urn:microsoft.com/office/officeart/2005/8/layout/chevron2"/>
    <dgm:cxn modelId="{C0A4DE1F-C1AB-4B45-BCF3-87FBB3E8CC73}" type="presParOf" srcId="{2DEE4503-4407-4D17-A609-65FA9BC2BE43}" destId="{06C5A76F-A012-49BF-A92B-3134BB24019D}" srcOrd="5" destOrd="0" presId="urn:microsoft.com/office/officeart/2005/8/layout/chevron2"/>
    <dgm:cxn modelId="{FCE09C38-4634-4754-ACEE-32FA7FC4D87E}" type="presParOf" srcId="{2DEE4503-4407-4D17-A609-65FA9BC2BE43}" destId="{1793110E-4A37-4C29-A653-CD27FE84DA27}" srcOrd="6" destOrd="0" presId="urn:microsoft.com/office/officeart/2005/8/layout/chevron2"/>
    <dgm:cxn modelId="{D22AFA2D-8483-469A-A55A-CA0F959FBC29}" type="presParOf" srcId="{1793110E-4A37-4C29-A653-CD27FE84DA27}" destId="{1C041D6E-4DF5-43A7-9B8C-8C6610F805F9}" srcOrd="0" destOrd="0" presId="urn:microsoft.com/office/officeart/2005/8/layout/chevron2"/>
    <dgm:cxn modelId="{FAE8FDEA-FEB5-4BE9-80DB-3A9DA2879CF3}" type="presParOf" srcId="{1793110E-4A37-4C29-A653-CD27FE84DA27}" destId="{43A45EDA-CE86-41D2-B92A-09BFE1585692}" srcOrd="1" destOrd="0" presId="urn:microsoft.com/office/officeart/2005/8/layout/chevron2"/>
    <dgm:cxn modelId="{E3919C76-8F08-4F8C-9456-9E6EDF2E1373}" type="presParOf" srcId="{2DEE4503-4407-4D17-A609-65FA9BC2BE43}" destId="{276BFF95-4C61-447A-AA0D-EDF0698F78C0}" srcOrd="7" destOrd="0" presId="urn:microsoft.com/office/officeart/2005/8/layout/chevron2"/>
    <dgm:cxn modelId="{8484F7D0-C5D5-46C2-BA64-BD079E3556B8}" type="presParOf" srcId="{2DEE4503-4407-4D17-A609-65FA9BC2BE43}" destId="{79FC0ED7-CAA2-4F0C-813F-9B7722381328}" srcOrd="8" destOrd="0" presId="urn:microsoft.com/office/officeart/2005/8/layout/chevron2"/>
    <dgm:cxn modelId="{BBA62C09-521A-427E-9945-81A3F329773C}" type="presParOf" srcId="{79FC0ED7-CAA2-4F0C-813F-9B7722381328}" destId="{03991D8D-D943-465A-BBA9-01B35A9A9A27}" srcOrd="0" destOrd="0" presId="urn:microsoft.com/office/officeart/2005/8/layout/chevron2"/>
    <dgm:cxn modelId="{36F0B94B-6A56-4440-9033-1D4A173CBCB4}" type="presParOf" srcId="{79FC0ED7-CAA2-4F0C-813F-9B7722381328}" destId="{5F8EC6B9-7FA8-41E5-AEC8-F776C9BC2ACF}" srcOrd="1" destOrd="0" presId="urn:microsoft.com/office/officeart/2005/8/layout/chevron2"/>
    <dgm:cxn modelId="{CEEF96B2-C8BD-48C0-BCB7-04FBB345FD39}" type="presParOf" srcId="{2DEE4503-4407-4D17-A609-65FA9BC2BE43}" destId="{427D1768-75ED-4105-B4E1-3DDAD46ED952}" srcOrd="9" destOrd="0" presId="urn:microsoft.com/office/officeart/2005/8/layout/chevron2"/>
    <dgm:cxn modelId="{0DA9AD73-5921-49E3-B316-3A114BFC8DBF}" type="presParOf" srcId="{2DEE4503-4407-4D17-A609-65FA9BC2BE43}" destId="{F3B0C9FE-F8BE-4197-B0EE-7588CB736827}" srcOrd="10" destOrd="0" presId="urn:microsoft.com/office/officeart/2005/8/layout/chevron2"/>
    <dgm:cxn modelId="{924A4F2E-57DB-48A7-A45C-CA6A4CC3A1ED}" type="presParOf" srcId="{F3B0C9FE-F8BE-4197-B0EE-7588CB736827}" destId="{FB0EBA03-1927-40C6-831E-7FBE2EA9D2DC}" srcOrd="0" destOrd="0" presId="urn:microsoft.com/office/officeart/2005/8/layout/chevron2"/>
    <dgm:cxn modelId="{EE8A9FDE-3CCF-47CF-A1FA-733724C92F83}" type="presParOf" srcId="{F3B0C9FE-F8BE-4197-B0EE-7588CB736827}" destId="{A72CA3DD-D2FB-49C0-9BFA-FE00F3A81F4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E142A-7BDA-4E7E-8987-9508CDF088CA}">
      <dsp:nvSpPr>
        <dsp:cNvPr id="0" name=""/>
        <dsp:cNvSpPr/>
      </dsp:nvSpPr>
      <dsp:spPr>
        <a:xfrm rot="5400000">
          <a:off x="-129224" y="131237"/>
          <a:ext cx="861494" cy="603046"/>
        </a:xfrm>
        <a:prstGeom prst="chevron">
          <a:avLst/>
        </a:prstGeom>
        <a:solidFill>
          <a:srgbClr val="0091BD"/>
        </a:solidFill>
        <a:ln w="12700" cap="flat" cmpd="sng" algn="ctr">
          <a:solidFill>
            <a:srgbClr val="0091B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Pack</a:t>
          </a:r>
        </a:p>
      </dsp:txBody>
      <dsp:txXfrm rot="-5400000">
        <a:off x="0" y="303536"/>
        <a:ext cx="603046" cy="258448"/>
      </dsp:txXfrm>
    </dsp:sp>
    <dsp:sp modelId="{CB79293A-EEDC-43E4-B2F6-862AE9B8B2D3}">
      <dsp:nvSpPr>
        <dsp:cNvPr id="0" name=""/>
        <dsp:cNvSpPr/>
      </dsp:nvSpPr>
      <dsp:spPr>
        <a:xfrm rot="5400000">
          <a:off x="4178572" y="-3573513"/>
          <a:ext cx="559971" cy="77110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91B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Create a basic pack for selecting the device(s) in a development tool</a:t>
          </a:r>
        </a:p>
      </dsp:txBody>
      <dsp:txXfrm rot="-5400000">
        <a:off x="603046" y="29349"/>
        <a:ext cx="7683688" cy="505299"/>
      </dsp:txXfrm>
    </dsp:sp>
    <dsp:sp modelId="{FCDEB0BF-1A15-4842-9292-3AA12B1B6889}">
      <dsp:nvSpPr>
        <dsp:cNvPr id="0" name=""/>
        <dsp:cNvSpPr/>
      </dsp:nvSpPr>
      <dsp:spPr>
        <a:xfrm rot="5400000">
          <a:off x="-129224" y="894123"/>
          <a:ext cx="861494" cy="603046"/>
        </a:xfrm>
        <a:prstGeom prst="chevron">
          <a:avLst/>
        </a:prstGeom>
        <a:solidFill>
          <a:srgbClr val="95D600"/>
        </a:solidFill>
        <a:ln w="12700" cap="flat" cmpd="sng" algn="ctr">
          <a:solidFill>
            <a:srgbClr val="95D6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CORE</a:t>
          </a:r>
        </a:p>
      </dsp:txBody>
      <dsp:txXfrm rot="-5400000">
        <a:off x="0" y="1066422"/>
        <a:ext cx="603046" cy="258448"/>
      </dsp:txXfrm>
    </dsp:sp>
    <dsp:sp modelId="{F3BDF937-815C-4C3D-8CEF-3192A27EA3DC}">
      <dsp:nvSpPr>
        <dsp:cNvPr id="0" name=""/>
        <dsp:cNvSpPr/>
      </dsp:nvSpPr>
      <dsp:spPr>
        <a:xfrm rot="5400000">
          <a:off x="4178572" y="-2810627"/>
          <a:ext cx="559971" cy="77110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5D6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Create startup_&lt;device&gt;.s with reset handler and exception/interrupt vectors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Create system_&lt;device&gt;.c/.h files which are used for system and clock configuration</a:t>
          </a:r>
        </a:p>
      </dsp:txBody>
      <dsp:txXfrm rot="-5400000">
        <a:off x="603046" y="792235"/>
        <a:ext cx="7683688" cy="505299"/>
      </dsp:txXfrm>
    </dsp:sp>
    <dsp:sp modelId="{0C7BE4FD-A097-4302-9DE3-D74D6C1B369E}">
      <dsp:nvSpPr>
        <dsp:cNvPr id="0" name=""/>
        <dsp:cNvSpPr/>
      </dsp:nvSpPr>
      <dsp:spPr>
        <a:xfrm rot="5400000">
          <a:off x="-129224" y="1657009"/>
          <a:ext cx="861494" cy="603046"/>
        </a:xfrm>
        <a:prstGeom prst="chevron">
          <a:avLst/>
        </a:prstGeom>
        <a:solidFill>
          <a:srgbClr val="FFC700"/>
        </a:solidFill>
        <a:ln w="12700" cap="flat" cmpd="sng" algn="ctr">
          <a:solidFill>
            <a:srgbClr val="FFC7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SVD</a:t>
          </a:r>
        </a:p>
      </dsp:txBody>
      <dsp:txXfrm rot="-5400000">
        <a:off x="0" y="1829308"/>
        <a:ext cx="603046" cy="258448"/>
      </dsp:txXfrm>
    </dsp:sp>
    <dsp:sp modelId="{F1042AF1-C5B0-4195-BED3-223E85A2B6C6}">
      <dsp:nvSpPr>
        <dsp:cNvPr id="0" name=""/>
        <dsp:cNvSpPr/>
      </dsp:nvSpPr>
      <dsp:spPr>
        <a:xfrm rot="5400000">
          <a:off x="4178572" y="-2047741"/>
          <a:ext cx="559971" cy="77110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C7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Create the System View Description (SVD) file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Generate the device header file with svdconv.exe</a:t>
          </a:r>
        </a:p>
      </dsp:txBody>
      <dsp:txXfrm rot="-5400000">
        <a:off x="603046" y="1555121"/>
        <a:ext cx="7683688" cy="505299"/>
      </dsp:txXfrm>
    </dsp:sp>
    <dsp:sp modelId="{1C041D6E-4DF5-43A7-9B8C-8C6610F805F9}">
      <dsp:nvSpPr>
        <dsp:cNvPr id="0" name=""/>
        <dsp:cNvSpPr/>
      </dsp:nvSpPr>
      <dsp:spPr>
        <a:xfrm rot="5400000">
          <a:off x="-129224" y="2419894"/>
          <a:ext cx="861494" cy="603046"/>
        </a:xfrm>
        <a:prstGeom prst="chevron">
          <a:avLst/>
        </a:prstGeom>
        <a:solidFill>
          <a:srgbClr val="FF6B00"/>
        </a:solidFill>
        <a:ln w="12700" cap="flat" cmpd="sng" algn="ctr">
          <a:solidFill>
            <a:srgbClr val="FF6B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Flash</a:t>
          </a:r>
        </a:p>
      </dsp:txBody>
      <dsp:txXfrm rot="-5400000">
        <a:off x="0" y="2592193"/>
        <a:ext cx="603046" cy="258448"/>
      </dsp:txXfrm>
    </dsp:sp>
    <dsp:sp modelId="{43A45EDA-CE86-41D2-B92A-09BFE1585692}">
      <dsp:nvSpPr>
        <dsp:cNvPr id="0" name=""/>
        <dsp:cNvSpPr/>
      </dsp:nvSpPr>
      <dsp:spPr>
        <a:xfrm rot="5400000">
          <a:off x="4178572" y="-1284856"/>
          <a:ext cx="559971" cy="77110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6B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Use template project from </a:t>
          </a:r>
          <a:r>
            <a:rPr lang="en-US" sz="1600" b="1" kern="1200" dirty="0">
              <a:latin typeface="Calibri" panose="020F0502020204030204" pitchFamily="34" charset="0"/>
              <a:cs typeface="Calibri" panose="020F0502020204030204" pitchFamily="34" charset="0"/>
            </a:rPr>
            <a:t>ARM::CMSIS</a:t>
          </a: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 pack to create the flash programming algorithm</a:t>
          </a:r>
        </a:p>
      </dsp:txBody>
      <dsp:txXfrm rot="-5400000">
        <a:off x="603046" y="2318006"/>
        <a:ext cx="7683688" cy="505299"/>
      </dsp:txXfrm>
    </dsp:sp>
    <dsp:sp modelId="{03991D8D-D943-465A-BBA9-01B35A9A9A27}">
      <dsp:nvSpPr>
        <dsp:cNvPr id="0" name=""/>
        <dsp:cNvSpPr/>
      </dsp:nvSpPr>
      <dsp:spPr>
        <a:xfrm rot="5400000">
          <a:off x="-129224" y="3182780"/>
          <a:ext cx="861494" cy="603046"/>
        </a:xfrm>
        <a:prstGeom prst="chevron">
          <a:avLst/>
        </a:prstGeom>
        <a:solidFill>
          <a:srgbClr val="002B49"/>
        </a:solidFill>
        <a:ln w="12700" cap="flat" cmpd="sng" algn="ctr">
          <a:solidFill>
            <a:srgbClr val="002B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Debug</a:t>
          </a:r>
        </a:p>
      </dsp:txBody>
      <dsp:txXfrm rot="-5400000">
        <a:off x="0" y="3355079"/>
        <a:ext cx="603046" cy="258448"/>
      </dsp:txXfrm>
    </dsp:sp>
    <dsp:sp modelId="{5F8EC6B9-7FA8-41E5-AEC8-F776C9BC2ACF}">
      <dsp:nvSpPr>
        <dsp:cNvPr id="0" name=""/>
        <dsp:cNvSpPr/>
      </dsp:nvSpPr>
      <dsp:spPr>
        <a:xfrm rot="5400000">
          <a:off x="4178572" y="-521970"/>
          <a:ext cx="559971" cy="7711024"/>
        </a:xfrm>
        <a:prstGeom prst="round2SameRect">
          <a:avLst/>
        </a:prstGeom>
        <a:solidFill>
          <a:schemeClr val="bg1"/>
        </a:solidFill>
        <a:ln w="12700" cap="flat" cmpd="sng" algn="ctr">
          <a:solidFill>
            <a:srgbClr val="002B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Create debug descriptions for debugger access via the CoreSight component </a:t>
          </a:r>
        </a:p>
      </dsp:txBody>
      <dsp:txXfrm rot="-5400000">
        <a:off x="603046" y="3080892"/>
        <a:ext cx="7683688" cy="505299"/>
      </dsp:txXfrm>
    </dsp:sp>
    <dsp:sp modelId="{FB0EBA03-1927-40C6-831E-7FBE2EA9D2DC}">
      <dsp:nvSpPr>
        <dsp:cNvPr id="0" name=""/>
        <dsp:cNvSpPr/>
      </dsp:nvSpPr>
      <dsp:spPr>
        <a:xfrm rot="5400000">
          <a:off x="-129224" y="3945665"/>
          <a:ext cx="861494" cy="603046"/>
        </a:xfrm>
        <a:prstGeom prst="chevron">
          <a:avLst/>
        </a:prstGeom>
        <a:solidFill>
          <a:srgbClr val="00C1DE"/>
        </a:solidFill>
        <a:ln w="12700" cap="flat" cmpd="sng" algn="ctr">
          <a:solidFill>
            <a:srgbClr val="00C1D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Pack</a:t>
          </a:r>
        </a:p>
      </dsp:txBody>
      <dsp:txXfrm rot="-5400000">
        <a:off x="0" y="4117964"/>
        <a:ext cx="603046" cy="258448"/>
      </dsp:txXfrm>
    </dsp:sp>
    <dsp:sp modelId="{A72CA3DD-D2FB-49C0-9BFA-FE00F3A81F45}">
      <dsp:nvSpPr>
        <dsp:cNvPr id="0" name=""/>
        <dsp:cNvSpPr/>
      </dsp:nvSpPr>
      <dsp:spPr>
        <a:xfrm rot="5400000">
          <a:off x="4178572" y="240915"/>
          <a:ext cx="559971" cy="77110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C1D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Finalize the DFP by adding the all files, documentation, and feature descriptions</a:t>
          </a:r>
        </a:p>
      </dsp:txBody>
      <dsp:txXfrm rot="-5400000">
        <a:off x="603046" y="3843777"/>
        <a:ext cx="7683688" cy="505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7B394A5-FD1F-430F-BB3A-F7878AC293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BC0BB-F774-4303-9701-003B3E743A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EB52217F-109B-4561-ACE4-BE073A308A21}" type="datetimeFigureOut">
              <a:rPr lang="en-US" altLang="en-US"/>
              <a:pPr>
                <a:defRPr/>
              </a:pPr>
              <a:t>10/30/2020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CE605-DAD4-4C64-BE6E-BE3D8E550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99187-58AF-4D6B-8526-D5C98A6AF8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9C45C6D-DBFC-4B67-A8DE-9C2360ACC9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3182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97C0424-39BA-4205-9510-7D8372B40F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861BC-4E89-4909-9F41-7A6E2018373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5B25F150-DB0B-4758-AFA9-222A6E446235}" type="datetimeFigureOut">
              <a:rPr lang="en-US" altLang="en-US"/>
              <a:pPr>
                <a:defRPr/>
              </a:pPr>
              <a:t>10/30/2020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5B20C51-CC4D-4C34-9C63-92F50CE02E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AC138B7-E2A5-4B5D-ADC2-E53A511B52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A61A1A-4481-471C-A253-BE997586AA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C0DDD9-A1C6-46BA-89ED-AF0DD26726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3B16354E-6974-4833-AB87-3220A0835E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67580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6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ts val="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ts val="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ts val="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ts val="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emver.org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CMSIS-Packs can contain: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Source code, header files, and software libraries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Documentation, license grants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Source code templates and pre-built examples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Device parameters along with </a:t>
            </a:r>
            <a:r>
              <a:rPr lang="en-GB" dirty="0" err="1"/>
              <a:t>startup</a:t>
            </a:r>
            <a:r>
              <a:rPr lang="en-GB" dirty="0"/>
              <a:t> code and programming algorithms</a:t>
            </a:r>
          </a:p>
          <a:p>
            <a:endParaRPr lang="en-GB" dirty="0"/>
          </a:p>
          <a:p>
            <a:r>
              <a:rPr lang="en-GB" dirty="0"/>
              <a:t>CMSIS-Pack version specification is inspired by the </a:t>
            </a:r>
            <a:r>
              <a:rPr lang="en-GB" dirty="0">
                <a:hlinkClick r:id="rId3"/>
              </a:rPr>
              <a:t>Semantic Versioning 2.0.0</a:t>
            </a:r>
            <a:r>
              <a:rPr lang="en-GB" dirty="0"/>
              <a:t>. Under this scheme, version numbers and the way they are incremented convey a meaning about the underlying content quality and the significance of changes from one version to the next. A version consists of 3 mandatory and 2 optional sections:</a:t>
            </a:r>
          </a:p>
          <a:p>
            <a:r>
              <a:rPr lang="en-GB" dirty="0"/>
              <a:t>MAJOR.MINOR.PATCH[-Pre Release][+Build Metadata]</a:t>
            </a:r>
          </a:p>
          <a:p>
            <a:endParaRPr lang="en-GB" dirty="0"/>
          </a:p>
          <a:p>
            <a:r>
              <a:rPr lang="en-US" dirty="0"/>
              <a:t>Software components always have some dependency on the underlying hardware and the toolchain they are built with</a:t>
            </a:r>
          </a:p>
          <a:p>
            <a:r>
              <a:rPr lang="en-US" dirty="0"/>
              <a:t>The pack mechanisms help to retarget components</a:t>
            </a:r>
          </a:p>
          <a:p>
            <a:r>
              <a:rPr lang="en-US" dirty="0"/>
              <a:t>Conditions allow to check the environment (device, toolchain, board) in which the components are used</a:t>
            </a:r>
          </a:p>
          <a:p>
            <a:endParaRPr lang="en-GB" dirty="0"/>
          </a:p>
          <a:p>
            <a:pPr marL="0" lv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093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C028DD-4C71-4581-B7DE-643AB730A0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D8C626-C8A0-4BE9-B6C6-9AFB55F9B49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1524B8-EBD2-4A2F-B099-BE8C86DB359E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5893901-9382-41B0-8D96-B7D28CAFB3A1}" type="slidenum">
              <a:t>22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55860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39B18D-1A2F-4683-961E-6AC6453A13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52AEA7-763B-4E84-B998-25D50E2486A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A4C86-3C7F-46D0-AF70-C160275B9F88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AFAAA8F-F9C9-43E2-9B70-C6CBC22F8698}" type="slidenum">
              <a:t>23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12192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08DDF9-E5B1-4239-837B-BD1A9A4ABF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6BB3AF-BEE5-4CA3-B47D-215D25F277D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144EB-32CB-453A-A17D-3070A05816AE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47A1D-A739-4FCE-878E-B8A916344297}" type="slidenum">
              <a:t>24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86113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Requires you to think about the API of the software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1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Requires you to think about the API of the software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3099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Requires you to think about the API of the software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566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712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Requires you to think about the API of the software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5563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189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607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7BE834-EF8F-498C-94CC-CE6B43AEC6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582C47-C21F-42CC-9DB7-81D38D1D25E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F73FB0-0B6F-46C9-914B-7EB3BDF5F31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0446069-A785-4036-9025-BE98535FDEDC}" type="slidenum">
              <a:t>21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4200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D848DF0-097D-4560-9447-592EE2B146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7"/>
          <a:stretch>
            <a:fillRect/>
          </a:stretch>
        </p:blipFill>
        <p:spPr bwMode="auto">
          <a:xfrm>
            <a:off x="0" y="0"/>
            <a:ext cx="122523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58EDEA1-0DE3-4FC1-BD43-3AA9652E3E3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16500" y="1374775"/>
            <a:ext cx="6307138" cy="741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1" algn="r" eaLnBrk="1" hangingPunct="1">
              <a:lnSpc>
                <a:spcPct val="104000"/>
              </a:lnSpc>
              <a:buFont typeface="Arial" charset="0"/>
              <a:buNone/>
              <a:defRPr/>
            </a:pPr>
            <a:endParaRPr lang="en-GB" sz="1600">
              <a:solidFill>
                <a:srgbClr val="7F7F7F"/>
              </a:solidFill>
              <a:cs typeface="ＭＳ Ｐゴシック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FE9339E2-6786-4585-B68E-B160A16B524C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16500" y="1952625"/>
            <a:ext cx="6307138" cy="741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1" algn="r" eaLnBrk="1" hangingPunct="1">
              <a:lnSpc>
                <a:spcPct val="104000"/>
              </a:lnSpc>
              <a:buFont typeface="Arial" charset="0"/>
              <a:buNone/>
              <a:defRPr/>
            </a:pPr>
            <a:endParaRPr lang="en-GB" sz="1600">
              <a:solidFill>
                <a:schemeClr val="bg1"/>
              </a:solidFill>
              <a:cs typeface="ＭＳ Ｐゴシック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B2A1FB-5F08-4983-827C-7406A849E900}"/>
              </a:ext>
            </a:extLst>
          </p:cNvPr>
          <p:cNvSpPr/>
          <p:nvPr userDrawn="1"/>
        </p:nvSpPr>
        <p:spPr>
          <a:xfrm>
            <a:off x="3413126" y="4835525"/>
            <a:ext cx="3828922" cy="952500"/>
          </a:xfrm>
          <a:prstGeom prst="rect">
            <a:avLst/>
          </a:prstGeom>
          <a:solidFill>
            <a:schemeClr val="accent3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4BEA0D-7E19-4ECC-A868-BDD295C3C5AD}"/>
              </a:ext>
            </a:extLst>
          </p:cNvPr>
          <p:cNvSpPr/>
          <p:nvPr userDrawn="1"/>
        </p:nvSpPr>
        <p:spPr>
          <a:xfrm rot="5400000">
            <a:off x="9135998" y="3897249"/>
            <a:ext cx="955675" cy="4743577"/>
          </a:xfrm>
          <a:prstGeom prst="rect">
            <a:avLst/>
          </a:prstGeom>
          <a:solidFill>
            <a:schemeClr val="accent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52877D-AFFE-4F87-98A7-0F60ACE3A468}"/>
              </a:ext>
            </a:extLst>
          </p:cNvPr>
          <p:cNvSpPr/>
          <p:nvPr userDrawn="1"/>
        </p:nvSpPr>
        <p:spPr>
          <a:xfrm rot="5400000">
            <a:off x="7239000" y="73026"/>
            <a:ext cx="3798887" cy="5726112"/>
          </a:xfrm>
          <a:prstGeom prst="rect">
            <a:avLst/>
          </a:prstGeom>
          <a:solidFill>
            <a:schemeClr val="accent5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BE22F3-8447-4280-A964-8A2DE5DCE0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874625" y="2667000"/>
            <a:ext cx="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endParaRPr lang="en-US" sz="2100">
              <a:solidFill>
                <a:schemeClr val="tx2"/>
              </a:solidFill>
            </a:endParaRPr>
          </a:p>
        </p:txBody>
      </p:sp>
      <p:pic>
        <p:nvPicPr>
          <p:cNvPr id="16" name="Picture 16">
            <a:extLst>
              <a:ext uri="{FF2B5EF4-FFF2-40B4-BE49-F238E27FC236}">
                <a16:creationId xmlns:a16="http://schemas.microsoft.com/office/drawing/2014/main" id="{DF830758-099E-403E-BA65-CFA5270CF8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206500"/>
            <a:ext cx="22399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1F8231B9-154D-4155-9D0E-202BE47E2A4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07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7426906" y="5958086"/>
            <a:ext cx="4264272" cy="295077"/>
          </a:xfrm>
        </p:spPr>
        <p:txBody>
          <a:bodyPr/>
          <a:lstStyle>
            <a:lvl1pPr algn="r">
              <a:spcAft>
                <a:spcPts val="600"/>
              </a:spcAft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 Name</a:t>
            </a:r>
          </a:p>
        </p:txBody>
      </p:sp>
      <p:sp>
        <p:nvSpPr>
          <p:cNvPr id="2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7426906" y="6267966"/>
            <a:ext cx="4264272" cy="301109"/>
          </a:xfrm>
        </p:spPr>
        <p:txBody>
          <a:bodyPr/>
          <a:lstStyle>
            <a:lvl1pPr algn="r">
              <a:spcAft>
                <a:spcPts val="600"/>
              </a:spcAft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6649606" y="2071010"/>
            <a:ext cx="5045507" cy="1556425"/>
          </a:xfrm>
        </p:spPr>
        <p:txBody>
          <a:bodyPr anchor="ctr" anchorCtr="0"/>
          <a:lstStyle>
            <a:lvl1pPr algn="r">
              <a:lnSpc>
                <a:spcPct val="85000"/>
              </a:lnSpc>
              <a:defRPr sz="5500" b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426906" y="1652709"/>
            <a:ext cx="4268207" cy="289871"/>
          </a:xfrm>
        </p:spPr>
        <p:txBody>
          <a:bodyPr/>
          <a:lstStyle>
            <a:lvl1pPr marL="0" indent="0" algn="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6654335" y="3590524"/>
            <a:ext cx="5040778" cy="739253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</a:defRPr>
            </a:lvl1pPr>
            <a:lvl2pPr marL="457200" marR="0" indent="0" algn="r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7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2061832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">
            <a:extLst>
              <a:ext uri="{FF2B5EF4-FFF2-40B4-BE49-F238E27FC236}">
                <a16:creationId xmlns:a16="http://schemas.microsoft.com/office/drawing/2014/main" id="{68E74E5E-FCF5-49A9-B64D-DF3149C4A4D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148138" y="1754188"/>
            <a:ext cx="3903662" cy="4305300"/>
            <a:chOff x="3706307" y="1883391"/>
            <a:chExt cx="3803176" cy="44729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9795D2F-D322-4144-8DA8-55D6A294274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706307" y="1883391"/>
              <a:ext cx="0" cy="447295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B4D2EAD-40A5-4C0B-900F-916EB19FF74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509483" y="1883391"/>
              <a:ext cx="0" cy="447295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92789" y="2373786"/>
            <a:ext cx="3359281" cy="360594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defRPr>
                <a:solidFill>
                  <a:srgbClr val="383838"/>
                </a:solidFill>
              </a:defRPr>
            </a:lvl3pPr>
            <a:lvl4pPr>
              <a:defRPr>
                <a:solidFill>
                  <a:srgbClr val="383838"/>
                </a:solidFill>
              </a:defRPr>
            </a:lvl4pPr>
            <a:lvl5pP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0" name="Text Placeholder 131"/>
          <p:cNvSpPr>
            <a:spLocks noGrp="1"/>
          </p:cNvSpPr>
          <p:nvPr>
            <p:ph type="body" sz="quarter" idx="16"/>
          </p:nvPr>
        </p:nvSpPr>
        <p:spPr>
          <a:xfrm>
            <a:off x="492125" y="1611050"/>
            <a:ext cx="3359945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idx="17"/>
          </p:nvPr>
        </p:nvSpPr>
        <p:spPr>
          <a:xfrm>
            <a:off x="4444207" y="2373786"/>
            <a:ext cx="3359281" cy="360594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idx="18"/>
          </p:nvPr>
        </p:nvSpPr>
        <p:spPr>
          <a:xfrm>
            <a:off x="8300113" y="2373786"/>
            <a:ext cx="3359281" cy="360594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131"/>
          <p:cNvSpPr>
            <a:spLocks noGrp="1"/>
          </p:cNvSpPr>
          <p:nvPr>
            <p:ph type="body" sz="quarter" idx="19"/>
          </p:nvPr>
        </p:nvSpPr>
        <p:spPr>
          <a:xfrm>
            <a:off x="4419997" y="1611050"/>
            <a:ext cx="3359945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31"/>
          <p:cNvSpPr>
            <a:spLocks noGrp="1"/>
          </p:cNvSpPr>
          <p:nvPr>
            <p:ph type="body" sz="quarter" idx="20"/>
          </p:nvPr>
        </p:nvSpPr>
        <p:spPr>
          <a:xfrm>
            <a:off x="8299449" y="1611050"/>
            <a:ext cx="3359945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000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">
            <a:extLst>
              <a:ext uri="{FF2B5EF4-FFF2-40B4-BE49-F238E27FC236}">
                <a16:creationId xmlns:a16="http://schemas.microsoft.com/office/drawing/2014/main" id="{53D234CD-759F-4F63-8BAE-5EF83F4A80C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148138" y="1625600"/>
            <a:ext cx="3903662" cy="4305300"/>
            <a:chOff x="3706307" y="1883391"/>
            <a:chExt cx="3803176" cy="44729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285B74-8217-47D6-B1F9-41EF8437505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706307" y="1883391"/>
              <a:ext cx="0" cy="447295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1DA9028-E80A-4D10-A238-5C9D0856985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509483" y="1883391"/>
              <a:ext cx="0" cy="447295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31"/>
          <p:cNvSpPr>
            <a:spLocks noGrp="1"/>
          </p:cNvSpPr>
          <p:nvPr>
            <p:ph type="body" sz="quarter" idx="16"/>
          </p:nvPr>
        </p:nvSpPr>
        <p:spPr>
          <a:xfrm>
            <a:off x="492125" y="1562924"/>
            <a:ext cx="3359945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131"/>
          <p:cNvSpPr>
            <a:spLocks noGrp="1"/>
          </p:cNvSpPr>
          <p:nvPr>
            <p:ph type="body" sz="quarter" idx="17"/>
          </p:nvPr>
        </p:nvSpPr>
        <p:spPr>
          <a:xfrm>
            <a:off x="4416027" y="1569937"/>
            <a:ext cx="3359945" cy="560696"/>
          </a:xfrm>
        </p:spPr>
        <p:txBody>
          <a:bodyPr anchor="b" anchorCtr="0"/>
          <a:lstStyle>
            <a:lvl1pPr marL="0" indent="0">
              <a:buClr>
                <a:schemeClr val="accent1"/>
              </a:buClr>
              <a:buNone/>
              <a:defRPr lang="en-US" sz="2400" b="1" kern="1200" dirty="0" smtClean="0">
                <a:solidFill>
                  <a:schemeClr val="accent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131"/>
          <p:cNvSpPr>
            <a:spLocks noGrp="1"/>
          </p:cNvSpPr>
          <p:nvPr>
            <p:ph type="body" sz="quarter" idx="18"/>
          </p:nvPr>
        </p:nvSpPr>
        <p:spPr>
          <a:xfrm>
            <a:off x="8306264" y="1569937"/>
            <a:ext cx="3359945" cy="560696"/>
          </a:xfrm>
        </p:spPr>
        <p:txBody>
          <a:bodyPr anchor="b" anchorCtr="0"/>
          <a:lstStyle>
            <a:lvl1pPr marL="0" indent="0">
              <a:buClr>
                <a:schemeClr val="accent1"/>
              </a:buClr>
              <a:buNone/>
              <a:defRPr lang="en-US" sz="2400" b="1" kern="1200" dirty="0" smtClean="0">
                <a:solidFill>
                  <a:schemeClr val="accent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9"/>
          </p:nvPr>
        </p:nvSpPr>
        <p:spPr>
          <a:xfrm>
            <a:off x="492125" y="2323016"/>
            <a:ext cx="3359945" cy="3608590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0"/>
          </p:nvPr>
        </p:nvSpPr>
        <p:spPr>
          <a:xfrm>
            <a:off x="4416027" y="2323016"/>
            <a:ext cx="3359548" cy="3608387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>
          <a:xfrm>
            <a:off x="8306264" y="2323016"/>
            <a:ext cx="3360274" cy="3608387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37187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_narrow_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05B7A5-C1F7-41D3-815C-A3728D81DBDD}"/>
              </a:ext>
            </a:extLst>
          </p:cNvPr>
          <p:cNvCxnSpPr>
            <a:cxnSpLocks/>
          </p:cNvCxnSpPr>
          <p:nvPr userDrawn="1"/>
        </p:nvCxnSpPr>
        <p:spPr>
          <a:xfrm>
            <a:off x="8422188" y="1631313"/>
            <a:ext cx="0" cy="408622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idx="1"/>
          </p:nvPr>
        </p:nvSpPr>
        <p:spPr>
          <a:xfrm>
            <a:off x="8744533" y="1631112"/>
            <a:ext cx="2606011" cy="408642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21"/>
          </p:nvPr>
        </p:nvSpPr>
        <p:spPr>
          <a:xfrm>
            <a:off x="496968" y="1857143"/>
            <a:ext cx="7602876" cy="3639531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93178" indent="-173038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99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C41881F-8B1A-4F78-926D-54E8F515C458}"/>
              </a:ext>
            </a:extLst>
          </p:cNvPr>
          <p:cNvCxnSpPr>
            <a:cxnSpLocks/>
          </p:cNvCxnSpPr>
          <p:nvPr userDrawn="1"/>
        </p:nvCxnSpPr>
        <p:spPr>
          <a:xfrm>
            <a:off x="8932863" y="1746250"/>
            <a:ext cx="0" cy="408622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9037638" y="1746560"/>
            <a:ext cx="2635250" cy="4086428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21"/>
          </p:nvPr>
        </p:nvSpPr>
        <p:spPr>
          <a:xfrm>
            <a:off x="492125" y="1746250"/>
            <a:ext cx="8335964" cy="40862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93178" indent="-173038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949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3354388" y="1671610"/>
            <a:ext cx="2606675" cy="1953683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4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3354388" y="3809037"/>
            <a:ext cx="2606675" cy="1953683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5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9066213" y="1671610"/>
            <a:ext cx="2606675" cy="1953683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6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066213" y="3809037"/>
            <a:ext cx="2606675" cy="1953683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92125" y="1671610"/>
            <a:ext cx="2606675" cy="40862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01738" indent="-1730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220216" y="1671610"/>
            <a:ext cx="2606675" cy="40862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01738" indent="-1730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44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92789" y="1671612"/>
            <a:ext cx="5467744" cy="408642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0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6211237" y="1671610"/>
            <a:ext cx="5461651" cy="4086427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84216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d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able Placeholder 3"/>
          <p:cNvSpPr>
            <a:spLocks noGrp="1"/>
          </p:cNvSpPr>
          <p:nvPr>
            <p:ph type="tbl" sz="quarter" idx="13"/>
          </p:nvPr>
        </p:nvSpPr>
        <p:spPr>
          <a:xfrm>
            <a:off x="492789" y="1536022"/>
            <a:ext cx="11180867" cy="408710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7512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88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 for Full Width U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8639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>
            <a:extLst>
              <a:ext uri="{FF2B5EF4-FFF2-40B4-BE49-F238E27FC236}">
                <a16:creationId xmlns:a16="http://schemas.microsoft.com/office/drawing/2014/main" id="{AECFDFC3-E8F8-4A3B-A7B5-C494553698E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92125" y="6430963"/>
            <a:ext cx="917575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5593C93C-1E5D-4C19-8510-510953C83CCF}" type="slidenum">
              <a:rPr lang="en-US" altLang="en-US" sz="1000" smtClean="0">
                <a:solidFill>
                  <a:srgbClr val="7F7F7F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rgbClr val="7F7F7F"/>
              </a:solidFill>
            </a:endParaRPr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244E6AC5-1B49-46DE-9EB5-8B52195255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325" y="2768600"/>
            <a:ext cx="1911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11EA66-8035-4072-B874-ABE710416AF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92125" y="6430963"/>
            <a:ext cx="917575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705691CA-1385-4202-BB32-7980FD0D4BC4}" type="slidenum">
              <a:rPr lang="en-US" altLang="en-US" sz="1000" smtClean="0">
                <a:solidFill>
                  <a:schemeClr val="bg1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C7212D-F60C-4C2D-A508-E9F1C351B1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14791" y="536644"/>
            <a:ext cx="440372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Thank You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 err="1">
                <a:solidFill>
                  <a:schemeClr val="bg1"/>
                </a:solidFill>
              </a:rPr>
              <a:t>Danke</a:t>
            </a:r>
            <a:endParaRPr lang="en-US" altLang="en-US" sz="3600" dirty="0">
              <a:solidFill>
                <a:schemeClr val="bg1"/>
              </a:solidFill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Merci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谢谢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ありがとう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Gracias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 err="1">
                <a:solidFill>
                  <a:schemeClr val="bg1"/>
                </a:solidFill>
              </a:rPr>
              <a:t>Kiitos</a:t>
            </a:r>
            <a:endParaRPr lang="en-US" altLang="en-US" sz="3600" dirty="0">
              <a:solidFill>
                <a:schemeClr val="bg1"/>
              </a:solidFill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3600" b="1" dirty="0">
                <a:solidFill>
                  <a:schemeClr val="bg1"/>
                </a:solidFill>
              </a:rPr>
              <a:t>감사합니다</a:t>
            </a:r>
            <a:endParaRPr lang="ko-KR" altLang="en-US" sz="3600" dirty="0">
              <a:solidFill>
                <a:schemeClr val="bg1"/>
              </a:solidFill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i-in" sz="3600" dirty="0">
                <a:solidFill>
                  <a:schemeClr val="bg1"/>
                </a:solidFill>
              </a:rPr>
              <a:t>धन्यवाद</a:t>
            </a:r>
            <a:endParaRPr lang="en-US" sz="3600" dirty="0">
              <a:solidFill>
                <a:schemeClr val="bg1"/>
              </a:solidFill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e-IL" sz="3600" b="0" i="0" kern="1200" dirty="0">
                <a:solidFill>
                  <a:schemeClr val="bg1"/>
                </a:solidFill>
                <a:effectLst/>
                <a:latin typeface="Calibri" charset="0"/>
                <a:ea typeface="ＭＳ Ｐゴシック" charset="-128"/>
                <a:cs typeface="+mn-cs"/>
              </a:rPr>
              <a:t>תודה</a:t>
            </a:r>
            <a:endParaRPr lang="hi-in" sz="36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B5F482-A1DF-47CF-A799-587634BE9938}"/>
              </a:ext>
            </a:extLst>
          </p:cNvPr>
          <p:cNvSpPr/>
          <p:nvPr userDrawn="1"/>
        </p:nvSpPr>
        <p:spPr>
          <a:xfrm>
            <a:off x="10683875" y="5937250"/>
            <a:ext cx="1095375" cy="682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31162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012829B4-F003-443D-BAAD-D767D760765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16500" y="1952625"/>
            <a:ext cx="6307138" cy="741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1" algn="r" eaLnBrk="1" hangingPunct="1">
              <a:lnSpc>
                <a:spcPct val="104000"/>
              </a:lnSpc>
              <a:buFont typeface="Arial" charset="0"/>
              <a:buNone/>
              <a:defRPr/>
            </a:pPr>
            <a:endParaRPr lang="en-GB" sz="1600">
              <a:solidFill>
                <a:schemeClr val="tx2"/>
              </a:solidFill>
              <a:cs typeface="ＭＳ Ｐゴシック" charset="0"/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20084E1B-A673-430B-B22C-EFE56A919A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206500"/>
            <a:ext cx="22399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294006" y="2057639"/>
            <a:ext cx="5045507" cy="1556425"/>
          </a:xfrm>
        </p:spPr>
        <p:txBody>
          <a:bodyPr anchor="ctr" anchorCtr="0"/>
          <a:lstStyle>
            <a:lvl1pPr algn="r">
              <a:lnSpc>
                <a:spcPct val="85000"/>
              </a:lnSpc>
              <a:defRPr sz="5500" b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6298735" y="3671282"/>
            <a:ext cx="5040778" cy="739253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</a:defRPr>
            </a:lvl1pPr>
            <a:lvl2pPr marL="457200" marR="0" indent="0" algn="r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6294006" y="5562481"/>
            <a:ext cx="5041572" cy="239159"/>
          </a:xfrm>
        </p:spPr>
        <p:txBody>
          <a:bodyPr/>
          <a:lstStyle>
            <a:lvl1pPr algn="r">
              <a:spcAft>
                <a:spcPts val="600"/>
              </a:spcAft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2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6294006" y="5872361"/>
            <a:ext cx="5041572" cy="239159"/>
          </a:xfrm>
        </p:spPr>
        <p:txBody>
          <a:bodyPr/>
          <a:lstStyle>
            <a:lvl1pPr algn="r">
              <a:spcAft>
                <a:spcPts val="600"/>
              </a:spcAft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071306" y="1639338"/>
            <a:ext cx="4268207" cy="289871"/>
          </a:xfrm>
        </p:spPr>
        <p:txBody>
          <a:bodyPr/>
          <a:lstStyle>
            <a:lvl1pPr marL="0" indent="0" algn="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313727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>
            <a:spLocks noChangeArrowheads="1"/>
          </p:cNvSpPr>
          <p:nvPr userDrawn="1"/>
        </p:nvSpPr>
        <p:spPr bwMode="auto">
          <a:xfrm>
            <a:off x="492125" y="6430963"/>
            <a:ext cx="917575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EF865F52-F038-9143-B10F-EC315F327B49}" type="slidenum">
              <a:rPr lang="en-US" altLang="en-US" sz="1000" smtClean="0">
                <a:solidFill>
                  <a:srgbClr val="7F7F7F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rgbClr val="7F7F7F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492125" y="6430963"/>
            <a:ext cx="917575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223CA994-01FB-B24C-A927-7E3417958BAD}" type="slidenum">
              <a:rPr lang="en-US" altLang="en-US" sz="1000" smtClean="0">
                <a:solidFill>
                  <a:schemeClr val="bg1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0683875" y="5937250"/>
            <a:ext cx="1095375" cy="682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728663" y="4800600"/>
            <a:ext cx="54324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200" dirty="0">
                <a:solidFill>
                  <a:schemeClr val="bg1"/>
                </a:solidFill>
              </a:rPr>
              <a:t>The Arm trademarks featured in this presentation are registered trademarks or trademarks of Arm Limited (or its subsidiaries) in the US and/or elsewhere.  All rights reserved.  All other marks featured may be trademarks of their respective owners.</a:t>
            </a:r>
          </a:p>
          <a:p>
            <a:pPr>
              <a:defRPr/>
            </a:pPr>
            <a:br>
              <a:rPr lang="en-US" altLang="x-none" sz="1200" dirty="0">
                <a:solidFill>
                  <a:schemeClr val="bg1"/>
                </a:solidFill>
              </a:rPr>
            </a:br>
            <a:r>
              <a:rPr lang="en-US" altLang="x-none" sz="1200" dirty="0" err="1">
                <a:solidFill>
                  <a:schemeClr val="bg1"/>
                </a:solidFill>
              </a:rPr>
              <a:t>www.arm.com</a:t>
            </a:r>
            <a:r>
              <a:rPr lang="en-US" altLang="x-none" sz="1200" dirty="0">
                <a:solidFill>
                  <a:schemeClr val="bg1"/>
                </a:solidFill>
              </a:rPr>
              <a:t>/company/policies/trademarks</a:t>
            </a:r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325" y="2768600"/>
            <a:ext cx="1911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680716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CBF7399-A5A6-45BA-979D-565957665B70}"/>
              </a:ext>
            </a:extLst>
          </p:cNvPr>
          <p:cNvSpPr/>
          <p:nvPr userDrawn="1"/>
        </p:nvSpPr>
        <p:spPr>
          <a:xfrm>
            <a:off x="0" y="0"/>
            <a:ext cx="12192000" cy="59674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ADA842-6E77-49F5-886C-490811425F6D}"/>
              </a:ext>
            </a:extLst>
          </p:cNvPr>
          <p:cNvSpPr/>
          <p:nvPr userDrawn="1"/>
        </p:nvSpPr>
        <p:spPr>
          <a:xfrm>
            <a:off x="-15875" y="0"/>
            <a:ext cx="12192000" cy="59674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ED0DA2-9043-4185-9741-3FE4180093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2461" y="5720754"/>
            <a:ext cx="5800089" cy="1137247"/>
          </a:xfrm>
          <a:custGeom>
            <a:avLst/>
            <a:gdLst>
              <a:gd name="connsiteX0" fmla="*/ 1969769 w 5800089"/>
              <a:gd name="connsiteY0" fmla="*/ 0 h 1137247"/>
              <a:gd name="connsiteX1" fmla="*/ 5800089 w 5800089"/>
              <a:gd name="connsiteY1" fmla="*/ 0 h 1137247"/>
              <a:gd name="connsiteX2" fmla="*/ 3830319 w 5800089"/>
              <a:gd name="connsiteY2" fmla="*/ 1137247 h 1137247"/>
              <a:gd name="connsiteX3" fmla="*/ 0 w 5800089"/>
              <a:gd name="connsiteY3" fmla="*/ 1137247 h 113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0089" h="1137247">
                <a:moveTo>
                  <a:pt x="1969769" y="0"/>
                </a:moveTo>
                <a:lnTo>
                  <a:pt x="5800089" y="0"/>
                </a:lnTo>
                <a:lnTo>
                  <a:pt x="3830319" y="1137247"/>
                </a:lnTo>
                <a:lnTo>
                  <a:pt x="0" y="1137247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90435" y="1666160"/>
            <a:ext cx="11180867" cy="361957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bg1"/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73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672" y="1440000"/>
            <a:ext cx="11158659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/>
              <a:t>Click to edit text</a:t>
            </a:r>
          </a:p>
          <a:p>
            <a:pPr lvl="1" eaLnBrk="1" latinLnBrk="0" hangingPunct="1"/>
            <a:r>
              <a:rPr lang="en-GB" dirty="0"/>
              <a:t>Second level</a:t>
            </a:r>
          </a:p>
          <a:p>
            <a:pPr lvl="2" eaLnBrk="1" latinLnBrk="0" hangingPunct="1"/>
            <a:r>
              <a:rPr lang="en-GB" dirty="0"/>
              <a:t>Third level</a:t>
            </a:r>
          </a:p>
          <a:p>
            <a:pPr lvl="3" eaLnBrk="1" latinLnBrk="0" hangingPunct="1"/>
            <a:r>
              <a:rPr lang="en-GB" dirty="0"/>
              <a:t>Fourth level</a:t>
            </a:r>
          </a:p>
          <a:p>
            <a:pPr lvl="4" eaLnBrk="1" latinLnBrk="0" hangingPunct="1"/>
            <a:r>
              <a:rPr lang="en-GB" dirty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739" y="920443"/>
            <a:ext cx="1116290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457" y="1197429"/>
            <a:ext cx="914639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07247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0001" y="1440000"/>
            <a:ext cx="527571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/>
              <a:t>Click to edit text</a:t>
            </a:r>
          </a:p>
          <a:p>
            <a:pPr lvl="1" eaLnBrk="1" latinLnBrk="0" hangingPunct="1"/>
            <a:r>
              <a:rPr lang="en-GB" dirty="0"/>
              <a:t>Second level</a:t>
            </a:r>
          </a:p>
          <a:p>
            <a:pPr lvl="2" eaLnBrk="1" latinLnBrk="0" hangingPunct="1"/>
            <a:r>
              <a:rPr lang="en-GB" dirty="0"/>
              <a:t>Third level</a:t>
            </a:r>
          </a:p>
          <a:p>
            <a:pPr lvl="3" eaLnBrk="1" latinLnBrk="0" hangingPunct="1"/>
            <a:r>
              <a:rPr lang="en-GB" dirty="0"/>
              <a:t>Fourth level</a:t>
            </a:r>
          </a:p>
          <a:p>
            <a:pPr lvl="4" eaLnBrk="1" latinLnBrk="0" hangingPunct="1"/>
            <a:r>
              <a:rPr lang="en-GB" dirty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7782" y="1440000"/>
            <a:ext cx="55625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/>
              <a:t>Click to edit text</a:t>
            </a:r>
          </a:p>
          <a:p>
            <a:pPr lvl="1" eaLnBrk="1" latinLnBrk="0" hangingPunct="1"/>
            <a:r>
              <a:rPr lang="en-GB" dirty="0"/>
              <a:t>Second level</a:t>
            </a:r>
          </a:p>
          <a:p>
            <a:pPr lvl="2" eaLnBrk="1" latinLnBrk="0" hangingPunct="1"/>
            <a:r>
              <a:rPr lang="en-GB" dirty="0"/>
              <a:t>Third level</a:t>
            </a:r>
          </a:p>
          <a:p>
            <a:pPr lvl="3" eaLnBrk="1" latinLnBrk="0" hangingPunct="1"/>
            <a:r>
              <a:rPr lang="en-GB" dirty="0"/>
              <a:t>Fourth level</a:t>
            </a:r>
          </a:p>
          <a:p>
            <a:pPr lvl="4" eaLnBrk="1" latinLnBrk="0" hangingPunct="1"/>
            <a:r>
              <a:rPr lang="en-GB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00704555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672" y="1440000"/>
            <a:ext cx="11158659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/>
              <a:t>Click to edit text</a:t>
            </a:r>
          </a:p>
          <a:p>
            <a:pPr lvl="1" eaLnBrk="1" latinLnBrk="0" hangingPunct="1"/>
            <a:r>
              <a:rPr lang="en-GB" dirty="0"/>
              <a:t>Second level</a:t>
            </a:r>
          </a:p>
          <a:p>
            <a:pPr lvl="2" eaLnBrk="1" latinLnBrk="0" hangingPunct="1"/>
            <a:r>
              <a:rPr lang="en-GB" dirty="0"/>
              <a:t>Third level</a:t>
            </a:r>
          </a:p>
          <a:p>
            <a:pPr lvl="3" eaLnBrk="1" latinLnBrk="0" hangingPunct="1"/>
            <a:r>
              <a:rPr lang="en-GB" dirty="0"/>
              <a:t>Fourth level</a:t>
            </a:r>
          </a:p>
          <a:p>
            <a:pPr lvl="4" eaLnBrk="1" latinLnBrk="0" hangingPunct="1"/>
            <a:r>
              <a:rPr lang="en-GB" dirty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456" y="1197429"/>
            <a:ext cx="914638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553799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817541" y="1433176"/>
            <a:ext cx="3120001" cy="4564984"/>
          </a:xfrm>
        </p:spPr>
        <p:txBody>
          <a:bodyPr/>
          <a:lstStyle>
            <a:lvl1pPr marL="239937" indent="-239937">
              <a:lnSpc>
                <a:spcPct val="100000"/>
              </a:lnSpc>
              <a:buFont typeface="Wingdings" panose="05000000000000000000" pitchFamily="2" charset="2"/>
              <a:buChar char="§"/>
              <a:defRPr sz="2400"/>
            </a:lvl1pPr>
            <a:lvl2pPr marL="479876" indent="-239937">
              <a:lnSpc>
                <a:spcPct val="100000"/>
              </a:lnSpc>
              <a:defRPr sz="2000"/>
            </a:lvl2pPr>
            <a:lvl3pPr marL="719813" indent="-239937">
              <a:lnSpc>
                <a:spcPct val="100000"/>
              </a:lnSpc>
              <a:defRPr sz="2000"/>
            </a:lvl3pPr>
            <a:lvl4pPr marL="719813" marR="0" indent="239937" algn="l" defTabSz="795545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2000"/>
            </a:lvl4pPr>
            <a:lvl5pPr marL="214292" indent="-214292">
              <a:lnSpc>
                <a:spcPts val="2666"/>
              </a:lnSpc>
              <a:defRPr sz="24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9" hasCustomPrompt="1"/>
          </p:nvPr>
        </p:nvSpPr>
        <p:spPr>
          <a:xfrm>
            <a:off x="4323737" y="1433176"/>
            <a:ext cx="3120001" cy="4564984"/>
          </a:xfrm>
        </p:spPr>
        <p:txBody>
          <a:bodyPr/>
          <a:lstStyle>
            <a:lvl1pPr marL="239937" indent="-239937">
              <a:lnSpc>
                <a:spcPct val="100000"/>
              </a:lnSpc>
              <a:buFont typeface="Wingdings" panose="05000000000000000000" pitchFamily="2" charset="2"/>
              <a:buChar char="§"/>
              <a:defRPr sz="2400"/>
            </a:lvl1pPr>
            <a:lvl2pPr marL="479876" indent="-239937">
              <a:lnSpc>
                <a:spcPct val="100000"/>
              </a:lnSpc>
              <a:defRPr sz="2000"/>
            </a:lvl2pPr>
            <a:lvl3pPr marL="719813" indent="-239937">
              <a:lnSpc>
                <a:spcPct val="100000"/>
              </a:lnSpc>
              <a:defRPr sz="2000"/>
            </a:lvl3pPr>
            <a:lvl4pPr marL="719813" marR="0" indent="239937" algn="l" defTabSz="795545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2000"/>
            </a:lvl4pPr>
            <a:lvl5pPr marL="214292" indent="-214292">
              <a:lnSpc>
                <a:spcPts val="2666"/>
              </a:lnSpc>
              <a:defRPr sz="24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 hasCustomPrompt="1"/>
          </p:nvPr>
        </p:nvSpPr>
        <p:spPr>
          <a:xfrm>
            <a:off x="7832060" y="1433176"/>
            <a:ext cx="3120001" cy="4564984"/>
          </a:xfrm>
        </p:spPr>
        <p:txBody>
          <a:bodyPr/>
          <a:lstStyle>
            <a:lvl1pPr marL="239937" indent="-239937">
              <a:lnSpc>
                <a:spcPct val="100000"/>
              </a:lnSpc>
              <a:buFont typeface="Wingdings" panose="05000000000000000000" pitchFamily="2" charset="2"/>
              <a:buChar char="§"/>
              <a:defRPr sz="2400"/>
            </a:lvl1pPr>
            <a:lvl2pPr marL="479876" indent="-239937">
              <a:lnSpc>
                <a:spcPct val="100000"/>
              </a:lnSpc>
              <a:defRPr sz="2000"/>
            </a:lvl2pPr>
            <a:lvl3pPr marL="719813" indent="-239937">
              <a:lnSpc>
                <a:spcPct val="100000"/>
              </a:lnSpc>
              <a:defRPr sz="2000"/>
            </a:lvl3pPr>
            <a:lvl4pPr marL="719813" marR="0" indent="239937" algn="l" defTabSz="795545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2000"/>
            </a:lvl4pPr>
            <a:lvl5pPr marL="214292" indent="-214292">
              <a:lnSpc>
                <a:spcPts val="2666"/>
              </a:lnSpc>
              <a:defRPr sz="24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4628" y="358343"/>
            <a:ext cx="10135735" cy="558487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83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>
            <a:extLst>
              <a:ext uri="{FF2B5EF4-FFF2-40B4-BE49-F238E27FC236}">
                <a16:creationId xmlns:a16="http://schemas.microsoft.com/office/drawing/2014/main" id="{E11C1B9F-CF01-4B19-871A-0E835AC194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62B52B8-B955-4011-BA1B-3F562C2B9721}"/>
              </a:ext>
            </a:extLst>
          </p:cNvPr>
          <p:cNvSpPr/>
          <p:nvPr userDrawn="1"/>
        </p:nvSpPr>
        <p:spPr>
          <a:xfrm>
            <a:off x="9145588" y="0"/>
            <a:ext cx="94456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C667FE-5F49-4902-BA4E-5F42CE73BF8F}"/>
              </a:ext>
            </a:extLst>
          </p:cNvPr>
          <p:cNvSpPr/>
          <p:nvPr userDrawn="1"/>
        </p:nvSpPr>
        <p:spPr>
          <a:xfrm rot="5400000">
            <a:off x="5618956" y="-781843"/>
            <a:ext cx="954087" cy="12192000"/>
          </a:xfrm>
          <a:prstGeom prst="rect">
            <a:avLst/>
          </a:prstGeom>
          <a:solidFill>
            <a:schemeClr val="accent4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FC2DEB54-37C2-4EE2-A3D7-ED93C555E3D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4816" y="2191911"/>
            <a:ext cx="7747119" cy="794604"/>
          </a:xfrm>
        </p:spPr>
        <p:txBody>
          <a:bodyPr/>
          <a:lstStyle>
            <a:lvl1pPr marL="0" indent="0" algn="l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84816" y="3130310"/>
            <a:ext cx="6858000" cy="103346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 header if needed</a:t>
            </a:r>
          </a:p>
        </p:txBody>
      </p:sp>
      <p:sp>
        <p:nvSpPr>
          <p:cNvPr id="11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228799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Section Divider slide">
    <p:bg>
      <p:bgPr>
        <a:solidFill>
          <a:schemeClr val="tx2">
            <a:alpha val="7999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>
            <a:extLst>
              <a:ext uri="{FF2B5EF4-FFF2-40B4-BE49-F238E27FC236}">
                <a16:creationId xmlns:a16="http://schemas.microsoft.com/office/drawing/2014/main" id="{5B8B71E0-69B2-4405-92A4-A8D4317D90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B01617F-3437-4EA0-9F3A-35641BDCD476}"/>
              </a:ext>
            </a:extLst>
          </p:cNvPr>
          <p:cNvSpPr/>
          <p:nvPr userDrawn="1"/>
        </p:nvSpPr>
        <p:spPr>
          <a:xfrm>
            <a:off x="2473325" y="5788025"/>
            <a:ext cx="5715000" cy="957263"/>
          </a:xfrm>
          <a:prstGeom prst="rect">
            <a:avLst/>
          </a:prstGeom>
          <a:solidFill>
            <a:schemeClr val="accent3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C7CB8-D0ED-4CBB-A14C-0F5A992AEC32}"/>
              </a:ext>
            </a:extLst>
          </p:cNvPr>
          <p:cNvSpPr/>
          <p:nvPr userDrawn="1"/>
        </p:nvSpPr>
        <p:spPr>
          <a:xfrm rot="5400000">
            <a:off x="8668545" y="3399631"/>
            <a:ext cx="950912" cy="3825875"/>
          </a:xfrm>
          <a:prstGeom prst="rect">
            <a:avLst/>
          </a:prstGeom>
          <a:solidFill>
            <a:schemeClr val="accent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6458DA-6FE5-4EAB-9430-95208E73E3F5}"/>
              </a:ext>
            </a:extLst>
          </p:cNvPr>
          <p:cNvSpPr/>
          <p:nvPr userDrawn="1"/>
        </p:nvSpPr>
        <p:spPr>
          <a:xfrm rot="5400000">
            <a:off x="8661400" y="-395287"/>
            <a:ext cx="2852737" cy="3798888"/>
          </a:xfrm>
          <a:prstGeom prst="rect">
            <a:avLst/>
          </a:prstGeom>
          <a:solidFill>
            <a:schemeClr val="accent5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221725D5-243B-424F-9172-EAB87ADDF7A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4816" y="2191911"/>
            <a:ext cx="7747119" cy="794604"/>
          </a:xfrm>
        </p:spPr>
        <p:txBody>
          <a:bodyPr/>
          <a:lstStyle>
            <a:lvl1pPr marL="0" indent="0" algn="l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84816" y="3130310"/>
            <a:ext cx="6858000" cy="103346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Subheader</a:t>
            </a:r>
            <a:r>
              <a:rPr lang="en-US" dirty="0"/>
              <a:t> if needed</a:t>
            </a:r>
          </a:p>
        </p:txBody>
      </p:sp>
      <p:sp>
        <p:nvSpPr>
          <p:cNvPr id="12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062259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Section Divider slide">
    <p:bg>
      <p:bgPr>
        <a:solidFill>
          <a:schemeClr val="tx2">
            <a:alpha val="7999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>
            <a:extLst>
              <a:ext uri="{FF2B5EF4-FFF2-40B4-BE49-F238E27FC236}">
                <a16:creationId xmlns:a16="http://schemas.microsoft.com/office/drawing/2014/main" id="{80CE8D38-A1A3-42B2-A2B4-D2CAD399E6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895B2B-A497-48E9-ADEB-D02F00658322}"/>
              </a:ext>
            </a:extLst>
          </p:cNvPr>
          <p:cNvSpPr/>
          <p:nvPr userDrawn="1"/>
        </p:nvSpPr>
        <p:spPr>
          <a:xfrm rot="5400000">
            <a:off x="8189913" y="1981200"/>
            <a:ext cx="2865438" cy="2859087"/>
          </a:xfrm>
          <a:prstGeom prst="rect">
            <a:avLst/>
          </a:prstGeom>
          <a:solidFill>
            <a:schemeClr val="accent4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5602E1-3D6F-4250-94C4-9D35DC940925}"/>
              </a:ext>
            </a:extLst>
          </p:cNvPr>
          <p:cNvSpPr/>
          <p:nvPr userDrawn="1"/>
        </p:nvSpPr>
        <p:spPr>
          <a:xfrm rot="5400000">
            <a:off x="7238207" y="70644"/>
            <a:ext cx="952500" cy="2865437"/>
          </a:xfrm>
          <a:prstGeom prst="rect">
            <a:avLst/>
          </a:prstGeom>
          <a:solidFill>
            <a:schemeClr val="accent5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27C7C9DB-CD32-4B09-96ED-0677231CFA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9F608C9-DD55-416C-933C-355A9DCB6145}"/>
              </a:ext>
            </a:extLst>
          </p:cNvPr>
          <p:cNvSpPr/>
          <p:nvPr userDrawn="1"/>
        </p:nvSpPr>
        <p:spPr>
          <a:xfrm>
            <a:off x="2473325" y="4838700"/>
            <a:ext cx="5715000" cy="955675"/>
          </a:xfrm>
          <a:prstGeom prst="rect">
            <a:avLst/>
          </a:prstGeom>
          <a:solidFill>
            <a:schemeClr val="accent3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4816" y="2191911"/>
            <a:ext cx="7747119" cy="794604"/>
          </a:xfrm>
        </p:spPr>
        <p:txBody>
          <a:bodyPr/>
          <a:lstStyle>
            <a:lvl1pPr marL="0" indent="0" algn="l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84816" y="3130310"/>
            <a:ext cx="6858000" cy="103346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Subheader</a:t>
            </a:r>
            <a:r>
              <a:rPr lang="en-US" dirty="0"/>
              <a:t> if needed</a:t>
            </a:r>
          </a:p>
        </p:txBody>
      </p:sp>
      <p:sp>
        <p:nvSpPr>
          <p:cNvPr id="12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726041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Section 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>
            <a:extLst>
              <a:ext uri="{FF2B5EF4-FFF2-40B4-BE49-F238E27FC236}">
                <a16:creationId xmlns:a16="http://schemas.microsoft.com/office/drawing/2014/main" id="{C76D8CDB-659F-4586-B25C-B4DE95CC43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1CA2E17A-A13C-4DEA-B75B-BFCFAE0914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D1C067D-A19A-479C-9DB4-AD81E6604607}"/>
              </a:ext>
            </a:extLst>
          </p:cNvPr>
          <p:cNvSpPr/>
          <p:nvPr userDrawn="1"/>
        </p:nvSpPr>
        <p:spPr>
          <a:xfrm>
            <a:off x="2473325" y="4838700"/>
            <a:ext cx="5715000" cy="955675"/>
          </a:xfrm>
          <a:prstGeom prst="rect">
            <a:avLst/>
          </a:prstGeom>
          <a:solidFill>
            <a:srgbClr val="FFC600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8ACF3F-3E27-461E-9EDA-788397E79711}"/>
              </a:ext>
            </a:extLst>
          </p:cNvPr>
          <p:cNvSpPr/>
          <p:nvPr userDrawn="1"/>
        </p:nvSpPr>
        <p:spPr>
          <a:xfrm rot="5400000">
            <a:off x="8189913" y="1981200"/>
            <a:ext cx="2865438" cy="2859087"/>
          </a:xfrm>
          <a:prstGeom prst="rect">
            <a:avLst/>
          </a:prstGeom>
          <a:solidFill>
            <a:schemeClr val="accent4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8FA392-092A-4708-90F0-75F695B65C9A}"/>
              </a:ext>
            </a:extLst>
          </p:cNvPr>
          <p:cNvSpPr/>
          <p:nvPr userDrawn="1"/>
        </p:nvSpPr>
        <p:spPr>
          <a:xfrm rot="5400000">
            <a:off x="7238207" y="70644"/>
            <a:ext cx="952500" cy="2865437"/>
          </a:xfrm>
          <a:prstGeom prst="rect">
            <a:avLst/>
          </a:prstGeom>
          <a:solidFill>
            <a:srgbClr val="FF6900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4816" y="2191911"/>
            <a:ext cx="7747119" cy="794604"/>
          </a:xfrm>
        </p:spPr>
        <p:txBody>
          <a:bodyPr/>
          <a:lstStyle>
            <a:lvl1pPr marL="0" indent="0" algn="l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84816" y="3130310"/>
            <a:ext cx="6858000" cy="103346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Subheader</a:t>
            </a:r>
            <a:r>
              <a:rPr lang="en-US" dirty="0"/>
              <a:t> if needed</a:t>
            </a:r>
          </a:p>
        </p:txBody>
      </p:sp>
      <p:sp>
        <p:nvSpPr>
          <p:cNvPr id="12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56401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 with TOP level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" hasCustomPrompt="1"/>
          </p:nvPr>
        </p:nvSpPr>
        <p:spPr>
          <a:xfrm>
            <a:off x="492125" y="1479468"/>
            <a:ext cx="11180762" cy="40862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672783">
              <a:lnSpc>
                <a:spcPct val="100000"/>
              </a:lnSpc>
              <a:spcAft>
                <a:spcPts val="0"/>
              </a:spcAft>
              <a:defRPr>
                <a:solidFill>
                  <a:schemeClr val="tx2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defRPr>
                <a:solidFill>
                  <a:schemeClr val="tx2"/>
                </a:solidFill>
              </a:defRPr>
            </a:lvl3pPr>
            <a:lvl4pPr marL="1293178">
              <a:lnSpc>
                <a:spcPct val="100000"/>
              </a:lnSpc>
              <a:spcAft>
                <a:spcPts val="0"/>
              </a:spcAft>
              <a:defRPr>
                <a:solidFill>
                  <a:schemeClr val="tx2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noProof="0" dirty="0"/>
              <a:t>Click to edit Master text styles with Top Level Bullet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325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92125" y="1745884"/>
            <a:ext cx="11180867" cy="408710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4pPr>
            <a:lvl5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75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3E00537-4172-4053-A616-87E429C679AC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62113"/>
            <a:ext cx="0" cy="44735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131"/>
          <p:cNvSpPr>
            <a:spLocks noGrp="1"/>
          </p:cNvSpPr>
          <p:nvPr>
            <p:ph type="body" sz="quarter" idx="16"/>
          </p:nvPr>
        </p:nvSpPr>
        <p:spPr>
          <a:xfrm>
            <a:off x="492125" y="1620481"/>
            <a:ext cx="5332942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9"/>
          </p:nvPr>
        </p:nvSpPr>
        <p:spPr>
          <a:xfrm>
            <a:off x="492125" y="2361952"/>
            <a:ext cx="5332941" cy="3605743"/>
          </a:xfrm>
        </p:spPr>
        <p:txBody>
          <a:bodyPr/>
          <a:lstStyle>
            <a:lvl1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93178" indent="-173038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31"/>
          <p:cNvSpPr>
            <a:spLocks noGrp="1"/>
          </p:cNvSpPr>
          <p:nvPr>
            <p:ph type="body" sz="quarter" idx="18"/>
          </p:nvPr>
        </p:nvSpPr>
        <p:spPr>
          <a:xfrm>
            <a:off x="6341534" y="1620481"/>
            <a:ext cx="5332942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21"/>
          </p:nvPr>
        </p:nvSpPr>
        <p:spPr>
          <a:xfrm>
            <a:off x="6339947" y="2361951"/>
            <a:ext cx="5332941" cy="3605743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93178" indent="-173038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621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125" y="295275"/>
            <a:ext cx="11180763" cy="666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9" name="TextBox 26"/>
          <p:cNvSpPr txBox="1">
            <a:spLocks noChangeArrowheads="1"/>
          </p:cNvSpPr>
          <p:nvPr userDrawn="1"/>
        </p:nvSpPr>
        <p:spPr bwMode="auto">
          <a:xfrm>
            <a:off x="492125" y="6430963"/>
            <a:ext cx="312738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2682C2D1-8EA8-E748-B66F-74D4D53CF8F8}" type="slidenum">
              <a:rPr lang="en-US" altLang="en-US" sz="1000" smtClean="0">
                <a:solidFill>
                  <a:srgbClr val="7F7F7F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rgbClr val="7F7F7F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4EB643E-3109-434C-BA97-15D4C8A5E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2125" y="1479550"/>
            <a:ext cx="11180763" cy="4086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rgbClr val="7F7F7F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07779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10" r:id="rId2"/>
    <p:sldLayoutId id="2147485436" r:id="rId3"/>
    <p:sldLayoutId id="2147485437" r:id="rId4"/>
    <p:sldLayoutId id="2147485438" r:id="rId5"/>
    <p:sldLayoutId id="2147485439" r:id="rId6"/>
    <p:sldLayoutId id="2147485440" r:id="rId7"/>
    <p:sldLayoutId id="2147485441" r:id="rId8"/>
    <p:sldLayoutId id="2147485442" r:id="rId9"/>
    <p:sldLayoutId id="2147485443" r:id="rId10"/>
    <p:sldLayoutId id="2147485444" r:id="rId11"/>
    <p:sldLayoutId id="2147485445" r:id="rId12"/>
    <p:sldLayoutId id="2147485446" r:id="rId13"/>
    <p:sldLayoutId id="2147485447" r:id="rId14"/>
    <p:sldLayoutId id="2147485448" r:id="rId15"/>
    <p:sldLayoutId id="2147485449" r:id="rId16"/>
    <p:sldLayoutId id="2147485450" r:id="rId17"/>
    <p:sldLayoutId id="2147485451" r:id="rId18"/>
    <p:sldLayoutId id="2147485452" r:id="rId19"/>
    <p:sldLayoutId id="2147485453" r:id="rId20"/>
    <p:sldLayoutId id="2147485454" r:id="rId21"/>
    <p:sldLayoutId id="2147485513" r:id="rId22"/>
    <p:sldLayoutId id="2147485514" r:id="rId23"/>
    <p:sldLayoutId id="2147485515" r:id="rId24"/>
    <p:sldLayoutId id="2147485516" r:id="rId25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 kern="1200" spc="-50">
          <a:solidFill>
            <a:schemeClr val="accent1"/>
          </a:solidFill>
          <a:latin typeface="+mn-lt"/>
          <a:ea typeface="ＭＳ Ｐゴシック" charset="0"/>
          <a:cs typeface="ＭＳ Ｐゴシック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</a:defRPr>
      </a:lvl9pPr>
    </p:titleStyle>
    <p:bodyStyle>
      <a:lvl1pPr marL="342900" indent="-342900" algn="l" rtl="0" eaLnBrk="1" fontAlgn="base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581343" indent="-166688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Arial" charset="0"/>
        <a:buChar char="•"/>
        <a:defRPr kern="1200">
          <a:solidFill>
            <a:srgbClr val="383838"/>
          </a:solidFill>
          <a:latin typeface="+mn-lt"/>
          <a:ea typeface="ＭＳ Ｐゴシック" charset="0"/>
          <a:cs typeface="+mn-cs"/>
        </a:defRPr>
      </a:lvl2pPr>
      <a:lvl3pPr marL="855663" indent="-166688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Calibri" charset="0"/>
        <a:buChar char="–"/>
        <a:defRPr kern="1200">
          <a:solidFill>
            <a:srgbClr val="383838"/>
          </a:solidFill>
          <a:latin typeface="+mn-lt"/>
          <a:ea typeface="ＭＳ Ｐゴシック" charset="0"/>
          <a:cs typeface="+mn-cs"/>
        </a:defRPr>
      </a:lvl3pPr>
      <a:lvl4pPr marL="1201738" indent="-173038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Wingdings" charset="2"/>
        <a:buChar char="§"/>
        <a:defRPr kern="1200">
          <a:solidFill>
            <a:srgbClr val="383838"/>
          </a:solidFill>
          <a:latin typeface="+mn-lt"/>
          <a:ea typeface="ＭＳ Ｐゴシック" charset="0"/>
          <a:cs typeface="+mn-cs"/>
        </a:defRPr>
      </a:lvl4pPr>
      <a:lvl5pPr marL="1427163" indent="-168275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Calibri" charset="0"/>
        <a:buChar char="–"/>
        <a:defRPr kern="1200">
          <a:solidFill>
            <a:srgbClr val="383838"/>
          </a:solidFill>
          <a:latin typeface="+mn-lt"/>
          <a:ea typeface="ＭＳ Ｐゴシック" charset="0"/>
          <a:cs typeface="+mn-cs"/>
        </a:defRPr>
      </a:lvl5pPr>
      <a:lvl6pPr marL="1655064" indent="-164592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lang="en-US" sz="1800" kern="1200" dirty="0" smtClean="0">
          <a:solidFill>
            <a:srgbClr val="383838"/>
          </a:solidFill>
          <a:latin typeface="+mn-lt"/>
          <a:ea typeface="+mn-ea"/>
          <a:cs typeface="+mn-cs"/>
        </a:defRPr>
      </a:lvl6pPr>
      <a:lvl7pPr marL="1883664" indent="-164592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Calibri" panose="020F0502020204030204" pitchFamily="34" charset="0"/>
        <a:buChar char="–"/>
        <a:defRPr lang="en-US" sz="1800" kern="1200" dirty="0" smtClean="0">
          <a:solidFill>
            <a:srgbClr val="383838"/>
          </a:solidFill>
          <a:latin typeface="+mn-lt"/>
          <a:ea typeface="+mn-ea"/>
          <a:cs typeface="+mn-cs"/>
        </a:defRPr>
      </a:lvl7pPr>
      <a:lvl8pPr marL="2112264" indent="-164592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lang="en-US" sz="1800" kern="1200" dirty="0" smtClean="0">
          <a:solidFill>
            <a:srgbClr val="383838"/>
          </a:solidFill>
          <a:latin typeface="+mn-lt"/>
          <a:ea typeface="+mn-ea"/>
          <a:cs typeface="+mn-cs"/>
        </a:defRPr>
      </a:lvl8pPr>
      <a:lvl9pPr marL="2340864" indent="-164592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Calibri" panose="020F0502020204030204" pitchFamily="34" charset="0"/>
        <a:buChar char="–"/>
        <a:defRPr lang="en-US" sz="1800" kern="1200" dirty="0" smtClean="0">
          <a:solidFill>
            <a:srgbClr val="383838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rm-software.github.io/CMSIS_5/Pack/html/pdsc_apis_pg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ithub.com/ARM-software/CMSIS-Driver" TargetMode="External"/><Relationship Id="rId4" Type="http://schemas.openxmlformats.org/officeDocument/2006/relationships/hyperlink" Target="http://arm-software.github.io/CMSIS_5/Pack/html/cp_SWComponents.html#cp_AP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41998356"/>
              </p:ext>
            </p:extLst>
          </p:nvPr>
        </p:nvGraphicFramePr>
        <p:xfrm>
          <a:off x="481013" y="1439863"/>
          <a:ext cx="8314071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374AD876-FEFA-495F-851F-D566C59E9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907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35226-6D85-4BEB-B5EB-0781627E8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example: TCP/IP network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50976-2E32-400A-8737-9B498A3C07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/>
          <a:p>
            <a:r>
              <a:rPr lang="en-US" dirty="0"/>
              <a:t>Using network stack on STM32F407IG with internal MAC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A7B0B0-3AE9-45DB-A4D8-D92136B99785}"/>
              </a:ext>
            </a:extLst>
          </p:cNvPr>
          <p:cNvSpPr/>
          <p:nvPr/>
        </p:nvSpPr>
        <p:spPr>
          <a:xfrm>
            <a:off x="6081032" y="1546326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Network:Socket:TCP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662597-993E-4F7F-98C7-AD870E6F9CC5}"/>
              </a:ext>
            </a:extLst>
          </p:cNvPr>
          <p:cNvSpPr/>
          <p:nvPr/>
        </p:nvSpPr>
        <p:spPr>
          <a:xfrm>
            <a:off x="6081034" y="3909456"/>
            <a:ext cx="2340000" cy="576000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Ethernet MAC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D5EBF3-1BAD-4301-8965-FB78A5B4C097}"/>
              </a:ext>
            </a:extLst>
          </p:cNvPr>
          <p:cNvSpPr/>
          <p:nvPr/>
        </p:nvSpPr>
        <p:spPr>
          <a:xfrm>
            <a:off x="6081032" y="5091021"/>
            <a:ext cx="2340000" cy="576000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Ethernet PHY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559EC6-3CEC-4D25-B715-B8E89680E8C5}"/>
              </a:ext>
            </a:extLst>
          </p:cNvPr>
          <p:cNvSpPr/>
          <p:nvPr/>
        </p:nvSpPr>
        <p:spPr>
          <a:xfrm>
            <a:off x="6081032" y="2727891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Network:Interface:ETH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07CCC3-4ED3-4808-AC5F-679961343F18}"/>
              </a:ext>
            </a:extLst>
          </p:cNvPr>
          <p:cNvSpPr/>
          <p:nvPr/>
        </p:nvSpPr>
        <p:spPr>
          <a:xfrm>
            <a:off x="8826510" y="2727891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Network:CORE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DE035B-84AF-42A2-B82A-010BB662026D}"/>
              </a:ext>
            </a:extLst>
          </p:cNvPr>
          <p:cNvSpPr/>
          <p:nvPr/>
        </p:nvSpPr>
        <p:spPr>
          <a:xfrm>
            <a:off x="3335554" y="2727891"/>
            <a:ext cx="2340000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CMSIS:CMSIS-RTOS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483133-57B3-4A5B-8C13-C8965A2AE528}"/>
              </a:ext>
            </a:extLst>
          </p:cNvPr>
          <p:cNvSpPr/>
          <p:nvPr/>
        </p:nvSpPr>
        <p:spPr>
          <a:xfrm>
            <a:off x="492125" y="5970134"/>
            <a:ext cx="2340000" cy="360000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 1 Pack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D731BA-FED1-47F7-8C06-A0F55512B766}"/>
              </a:ext>
            </a:extLst>
          </p:cNvPr>
          <p:cNvSpPr/>
          <p:nvPr/>
        </p:nvSpPr>
        <p:spPr>
          <a:xfrm>
            <a:off x="492125" y="4563646"/>
            <a:ext cx="2340000" cy="360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 Pack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F119FA-77B9-42E5-9480-DD7AF7C23C56}"/>
              </a:ext>
            </a:extLst>
          </p:cNvPr>
          <p:cNvSpPr/>
          <p:nvPr/>
        </p:nvSpPr>
        <p:spPr>
          <a:xfrm>
            <a:off x="492125" y="5031646"/>
            <a:ext cx="2340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 Pack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00944F-B5ED-4B70-8823-1BBBC5B66604}"/>
              </a:ext>
            </a:extLst>
          </p:cNvPr>
          <p:cNvSpPr/>
          <p:nvPr/>
        </p:nvSpPr>
        <p:spPr>
          <a:xfrm>
            <a:off x="492125" y="5500890"/>
            <a:ext cx="2340000" cy="360000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External Driver Pack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5A30E91-7022-4A14-A8FB-EEE8AC983F2A}"/>
              </a:ext>
            </a:extLst>
          </p:cNvPr>
          <p:cNvSpPr/>
          <p:nvPr/>
        </p:nvSpPr>
        <p:spPr>
          <a:xfrm>
            <a:off x="3335554" y="3909456"/>
            <a:ext cx="2340000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CMSIS:CORE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18A626B-3FEB-446A-8F12-166EAA2B5037}"/>
              </a:ext>
            </a:extLst>
          </p:cNvPr>
          <p:cNvSpPr/>
          <p:nvPr/>
        </p:nvSpPr>
        <p:spPr>
          <a:xfrm>
            <a:off x="3335554" y="5091021"/>
            <a:ext cx="2340000" cy="576000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Device:Startup</a:t>
            </a:r>
            <a:endParaRPr lang="en-US" dirty="0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A9194A58-33A7-4CFA-A274-5B332AFEC377}"/>
              </a:ext>
            </a:extLst>
          </p:cNvPr>
          <p:cNvCxnSpPr>
            <a:stCxn id="5" idx="2"/>
            <a:endCxn id="9" idx="0"/>
          </p:cNvCxnSpPr>
          <p:nvPr/>
        </p:nvCxnSpPr>
        <p:spPr>
          <a:xfrm rot="16200000" flipH="1">
            <a:off x="8320989" y="1052369"/>
            <a:ext cx="605565" cy="274547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C3E8335-0031-485B-919E-7FA742C1129C}"/>
              </a:ext>
            </a:extLst>
          </p:cNvPr>
          <p:cNvCxnSpPr>
            <a:endCxn id="8" idx="0"/>
          </p:cNvCxnSpPr>
          <p:nvPr/>
        </p:nvCxnSpPr>
        <p:spPr>
          <a:xfrm rot="5400000">
            <a:off x="6948250" y="2425108"/>
            <a:ext cx="605565" cy="12700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6AFC32B8-2CE8-4EE7-AC46-9FB1F8F31ABE}"/>
              </a:ext>
            </a:extLst>
          </p:cNvPr>
          <p:cNvCxnSpPr>
            <a:stCxn id="5" idx="2"/>
            <a:endCxn id="10" idx="0"/>
          </p:cNvCxnSpPr>
          <p:nvPr/>
        </p:nvCxnSpPr>
        <p:spPr>
          <a:xfrm rot="5400000">
            <a:off x="5575511" y="1052369"/>
            <a:ext cx="605565" cy="274547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F3316F5-F3ED-4B5F-806A-7C520DBDD3D1}"/>
              </a:ext>
            </a:extLst>
          </p:cNvPr>
          <p:cNvCxnSpPr>
            <a:stCxn id="10" idx="2"/>
            <a:endCxn id="25" idx="0"/>
          </p:cNvCxnSpPr>
          <p:nvPr/>
        </p:nvCxnSpPr>
        <p:spPr>
          <a:xfrm>
            <a:off x="4505554" y="3303891"/>
            <a:ext cx="0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0D5F88-50BE-4BC0-8A8F-65FAE663B038}"/>
              </a:ext>
            </a:extLst>
          </p:cNvPr>
          <p:cNvCxnSpPr>
            <a:stCxn id="25" idx="2"/>
            <a:endCxn id="29" idx="0"/>
          </p:cNvCxnSpPr>
          <p:nvPr/>
        </p:nvCxnSpPr>
        <p:spPr>
          <a:xfrm>
            <a:off x="4505554" y="4485456"/>
            <a:ext cx="0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C8148D9-38C9-46EC-8AF1-58438ADC9610}"/>
              </a:ext>
            </a:extLst>
          </p:cNvPr>
          <p:cNvCxnSpPr>
            <a:stCxn id="8" idx="2"/>
            <a:endCxn id="6" idx="0"/>
          </p:cNvCxnSpPr>
          <p:nvPr/>
        </p:nvCxnSpPr>
        <p:spPr>
          <a:xfrm>
            <a:off x="7251032" y="3303891"/>
            <a:ext cx="2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3BA002A-C537-40F7-8784-48D4B8E1D616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7251032" y="4485456"/>
            <a:ext cx="2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E0541B1-2D50-4F32-BA0B-B027A6898714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8421032" y="3015891"/>
            <a:ext cx="40547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091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35226-6D85-4BEB-B5EB-0781627E8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example: TCP/IP network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50976-2E32-400A-8737-9B498A3C07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/>
          <a:p>
            <a:r>
              <a:rPr lang="en-US" dirty="0"/>
              <a:t>Using network stack on an NXP LPC54108 without MAC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A7B0B0-3AE9-45DB-A4D8-D92136B99785}"/>
              </a:ext>
            </a:extLst>
          </p:cNvPr>
          <p:cNvSpPr/>
          <p:nvPr/>
        </p:nvSpPr>
        <p:spPr>
          <a:xfrm>
            <a:off x="6081032" y="1546326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Network:Socket:TCP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662597-993E-4F7F-98C7-AD870E6F9CC5}"/>
              </a:ext>
            </a:extLst>
          </p:cNvPr>
          <p:cNvSpPr/>
          <p:nvPr/>
        </p:nvSpPr>
        <p:spPr>
          <a:xfrm>
            <a:off x="6081034" y="3909456"/>
            <a:ext cx="2340000" cy="576000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Ethernet MAC and PHY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D5EBF3-1BAD-4301-8965-FB78A5B4C097}"/>
              </a:ext>
            </a:extLst>
          </p:cNvPr>
          <p:cNvSpPr/>
          <p:nvPr/>
        </p:nvSpPr>
        <p:spPr>
          <a:xfrm>
            <a:off x="6081032" y="5091021"/>
            <a:ext cx="2340000" cy="576000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CMSIS-Driver SPI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559EC6-3CEC-4D25-B715-B8E89680E8C5}"/>
              </a:ext>
            </a:extLst>
          </p:cNvPr>
          <p:cNvSpPr/>
          <p:nvPr/>
        </p:nvSpPr>
        <p:spPr>
          <a:xfrm>
            <a:off x="6081032" y="2727891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Network:Interface:ETH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07CCC3-4ED3-4808-AC5F-679961343F18}"/>
              </a:ext>
            </a:extLst>
          </p:cNvPr>
          <p:cNvSpPr/>
          <p:nvPr/>
        </p:nvSpPr>
        <p:spPr>
          <a:xfrm>
            <a:off x="8826510" y="2727891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Network:CORE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DE035B-84AF-42A2-B82A-010BB662026D}"/>
              </a:ext>
            </a:extLst>
          </p:cNvPr>
          <p:cNvSpPr/>
          <p:nvPr/>
        </p:nvSpPr>
        <p:spPr>
          <a:xfrm>
            <a:off x="3335554" y="2727891"/>
            <a:ext cx="2340000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CMSIS:CMSIS-RTOS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483133-57B3-4A5B-8C13-C8965A2AE528}"/>
              </a:ext>
            </a:extLst>
          </p:cNvPr>
          <p:cNvSpPr/>
          <p:nvPr/>
        </p:nvSpPr>
        <p:spPr>
          <a:xfrm>
            <a:off x="492125" y="5970134"/>
            <a:ext cx="2340000" cy="360000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 2 Pack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D731BA-FED1-47F7-8C06-A0F55512B766}"/>
              </a:ext>
            </a:extLst>
          </p:cNvPr>
          <p:cNvSpPr/>
          <p:nvPr/>
        </p:nvSpPr>
        <p:spPr>
          <a:xfrm>
            <a:off x="492125" y="4563646"/>
            <a:ext cx="2340000" cy="360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 Pack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F119FA-77B9-42E5-9480-DD7AF7C23C56}"/>
              </a:ext>
            </a:extLst>
          </p:cNvPr>
          <p:cNvSpPr/>
          <p:nvPr/>
        </p:nvSpPr>
        <p:spPr>
          <a:xfrm>
            <a:off x="492125" y="5031646"/>
            <a:ext cx="2340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 Pack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00944F-B5ED-4B70-8823-1BBBC5B66604}"/>
              </a:ext>
            </a:extLst>
          </p:cNvPr>
          <p:cNvSpPr/>
          <p:nvPr/>
        </p:nvSpPr>
        <p:spPr>
          <a:xfrm>
            <a:off x="492125" y="5500890"/>
            <a:ext cx="2340000" cy="360000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External Driver Pack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5A30E91-7022-4A14-A8FB-EEE8AC983F2A}"/>
              </a:ext>
            </a:extLst>
          </p:cNvPr>
          <p:cNvSpPr/>
          <p:nvPr/>
        </p:nvSpPr>
        <p:spPr>
          <a:xfrm>
            <a:off x="3335554" y="3909456"/>
            <a:ext cx="2340000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CMSIS:CORE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18A626B-3FEB-446A-8F12-166EAA2B5037}"/>
              </a:ext>
            </a:extLst>
          </p:cNvPr>
          <p:cNvSpPr/>
          <p:nvPr/>
        </p:nvSpPr>
        <p:spPr>
          <a:xfrm>
            <a:off x="3335554" y="5091021"/>
            <a:ext cx="2340000" cy="576000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Device:Startup</a:t>
            </a:r>
            <a:endParaRPr lang="en-US" dirty="0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A9194A58-33A7-4CFA-A274-5B332AFEC377}"/>
              </a:ext>
            </a:extLst>
          </p:cNvPr>
          <p:cNvCxnSpPr>
            <a:stCxn id="5" idx="2"/>
            <a:endCxn id="9" idx="0"/>
          </p:cNvCxnSpPr>
          <p:nvPr/>
        </p:nvCxnSpPr>
        <p:spPr>
          <a:xfrm rot="16200000" flipH="1">
            <a:off x="8320989" y="1052369"/>
            <a:ext cx="605565" cy="274547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C3E8335-0031-485B-919E-7FA742C1129C}"/>
              </a:ext>
            </a:extLst>
          </p:cNvPr>
          <p:cNvCxnSpPr>
            <a:endCxn id="8" idx="0"/>
          </p:cNvCxnSpPr>
          <p:nvPr/>
        </p:nvCxnSpPr>
        <p:spPr>
          <a:xfrm rot="5400000">
            <a:off x="6948250" y="2425108"/>
            <a:ext cx="605565" cy="12700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6AFC32B8-2CE8-4EE7-AC46-9FB1F8F31ABE}"/>
              </a:ext>
            </a:extLst>
          </p:cNvPr>
          <p:cNvCxnSpPr>
            <a:stCxn id="5" idx="2"/>
            <a:endCxn id="10" idx="0"/>
          </p:cNvCxnSpPr>
          <p:nvPr/>
        </p:nvCxnSpPr>
        <p:spPr>
          <a:xfrm rot="5400000">
            <a:off x="5575511" y="1052369"/>
            <a:ext cx="605565" cy="274547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F3316F5-F3ED-4B5F-806A-7C520DBDD3D1}"/>
              </a:ext>
            </a:extLst>
          </p:cNvPr>
          <p:cNvCxnSpPr>
            <a:stCxn id="10" idx="2"/>
            <a:endCxn id="25" idx="0"/>
          </p:cNvCxnSpPr>
          <p:nvPr/>
        </p:nvCxnSpPr>
        <p:spPr>
          <a:xfrm>
            <a:off x="4505554" y="3303891"/>
            <a:ext cx="0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0D5F88-50BE-4BC0-8A8F-65FAE663B038}"/>
              </a:ext>
            </a:extLst>
          </p:cNvPr>
          <p:cNvCxnSpPr>
            <a:stCxn id="25" idx="2"/>
            <a:endCxn id="29" idx="0"/>
          </p:cNvCxnSpPr>
          <p:nvPr/>
        </p:nvCxnSpPr>
        <p:spPr>
          <a:xfrm>
            <a:off x="4505554" y="4485456"/>
            <a:ext cx="0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C8148D9-38C9-46EC-8AF1-58438ADC9610}"/>
              </a:ext>
            </a:extLst>
          </p:cNvPr>
          <p:cNvCxnSpPr>
            <a:stCxn id="8" idx="2"/>
            <a:endCxn id="6" idx="0"/>
          </p:cNvCxnSpPr>
          <p:nvPr/>
        </p:nvCxnSpPr>
        <p:spPr>
          <a:xfrm>
            <a:off x="7251032" y="3303891"/>
            <a:ext cx="2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3BA002A-C537-40F7-8784-48D4B8E1D616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7251032" y="4485456"/>
            <a:ext cx="2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E0541B1-2D50-4F32-BA0B-B027A6898714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8421032" y="3015891"/>
            <a:ext cx="40547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581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7D59C-BB6D-42FE-A3A5-D019DC03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software components in a project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CC22BB-A86D-4681-922B-6B604BB611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Pack manager creates </a:t>
            </a:r>
            <a:r>
              <a:rPr lang="en-US" dirty="0" err="1"/>
              <a:t>RTE_Components.h</a:t>
            </a:r>
            <a:r>
              <a:rPr lang="en-US" dirty="0"/>
              <a:t> header file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2F8A5D-C2FA-4986-AF3D-208CFCB73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RTE_Components.h</a:t>
            </a:r>
            <a:r>
              <a:rPr lang="en-US" dirty="0"/>
              <a:t> is an inventory file that contains:</a:t>
            </a:r>
          </a:p>
          <a:p>
            <a:r>
              <a:rPr lang="en-US" dirty="0" err="1"/>
              <a:t>CMSIS_device_header</a:t>
            </a:r>
            <a:r>
              <a:rPr lang="en-US" dirty="0"/>
              <a:t> #define for generic access to the selected device’s header file</a:t>
            </a:r>
          </a:p>
          <a:p>
            <a:r>
              <a:rPr lang="en-US" dirty="0"/>
              <a:t>All defines that are generated out of components from PDSC files:</a:t>
            </a:r>
          </a:p>
          <a:p>
            <a:pPr marL="0" lvl="0" indent="0" eaLnBrk="0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&lt;component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"Core"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Cversion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"10.0.1"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&lt;description&gt;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Core components API (Kernel, Tasks, Semaphores, Mutexes, Queues)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RTE_Components_h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#define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RTE_RTOS_FreeRTOS_CORE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/* RTOS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Core */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&lt;/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RTE_Components_h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 . . .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&lt;/component&gt;</a:t>
            </a:r>
            <a:endParaRPr lang="en-US" sz="1200" dirty="0">
              <a:solidFill>
                <a:prstClr val="black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  <a:p>
            <a:r>
              <a:rPr lang="en-US" dirty="0"/>
              <a:t>Is added to the </a:t>
            </a:r>
            <a:r>
              <a:rPr lang="en-US" dirty="0" err="1"/>
              <a:t>RTE_Components.h</a:t>
            </a:r>
            <a:r>
              <a:rPr lang="en-US" dirty="0"/>
              <a:t> file: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/*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 * Auto generated Run-Time-Environment Component Configuration File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 * *** Do not modify ! ***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*/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</a:t>
            </a:r>
            <a:r>
              <a:rPr lang="en-US" sz="1200" dirty="0" err="1">
                <a:solidFill>
                  <a:srgbClr val="804000"/>
                </a:solidFill>
                <a:latin typeface="Courier New" panose="02070309020205020404" pitchFamily="49" charset="0"/>
              </a:rPr>
              <a:t>ifndef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 RTE_COMPONENTS_H</a:t>
            </a:r>
            <a:b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#define RTE_COMPONENTS_H</a:t>
            </a:r>
            <a:b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/* Define the Device Header File: */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#define </a:t>
            </a:r>
            <a:r>
              <a:rPr lang="en-US" sz="1200" dirty="0" err="1">
                <a:solidFill>
                  <a:srgbClr val="804000"/>
                </a:solidFill>
                <a:latin typeface="Courier New" panose="02070309020205020404" pitchFamily="49" charset="0"/>
              </a:rPr>
              <a:t>CMSIS_device_header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 "ARMCM3.h“</a:t>
            </a:r>
            <a:b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</a:br>
            <a:b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#define </a:t>
            </a:r>
            <a:r>
              <a:rPr lang="en-US" sz="1200" dirty="0" err="1">
                <a:solidFill>
                  <a:srgbClr val="804000"/>
                </a:solidFill>
                <a:latin typeface="Courier New" panose="02070309020205020404" pitchFamily="49" charset="0"/>
              </a:rPr>
              <a:t>RTE_RTOS_FreeRTOS_CORE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/* RTOS </a:t>
            </a:r>
            <a:r>
              <a:rPr lang="en-US" sz="1200" dirty="0" err="1">
                <a:solidFill>
                  <a:srgbClr val="008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 Core */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#endif </a:t>
            </a: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/* RTE_COMPONENTS_H */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16671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0C6AE-4A2D-4808-9140-839C3812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CMSIS-CORE and CMSIS-Pack working together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E214C8-AFD0-415D-A91D-40AA5900A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Application usage 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E9237-512F-4D45-A6BB-09C6A0D2E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941" y="1745884"/>
            <a:ext cx="8479051" cy="3442132"/>
          </a:xfrm>
        </p:spPr>
        <p:txBody>
          <a:bodyPr/>
          <a:lstStyle/>
          <a:p>
            <a:r>
              <a:rPr lang="en-US" dirty="0"/>
              <a:t>User application includes the </a:t>
            </a:r>
            <a:r>
              <a:rPr lang="en-US" dirty="0" err="1"/>
              <a:t>RTE_Components.h</a:t>
            </a:r>
            <a:r>
              <a:rPr lang="en-US" dirty="0"/>
              <a:t> file and the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CMSIS_device_header</a:t>
            </a:r>
            <a:r>
              <a:rPr lang="en-US" dirty="0"/>
              <a:t> file to get access to device specifics and to check the availability of software components that should be defined in the inventory file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nip Single Corner Rectangle 15">
            <a:extLst>
              <a:ext uri="{FF2B5EF4-FFF2-40B4-BE49-F238E27FC236}">
                <a16:creationId xmlns:a16="http://schemas.microsoft.com/office/drawing/2014/main" id="{A8E79F92-0F55-494A-9494-7385BBF8C7C2}"/>
              </a:ext>
            </a:extLst>
          </p:cNvPr>
          <p:cNvSpPr/>
          <p:nvPr/>
        </p:nvSpPr>
        <p:spPr bwMode="auto">
          <a:xfrm>
            <a:off x="492126" y="4002828"/>
            <a:ext cx="2354693" cy="786340"/>
          </a:xfrm>
          <a:prstGeom prst="snip1Rect">
            <a:avLst/>
          </a:prstGeom>
          <a:solidFill>
            <a:srgbClr val="E5ECEB">
              <a:alpha val="4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lIns="91452" tIns="45727" rIns="91452" bIns="45727" anchor="b" anchorCtr="1"/>
          <a:lstStyle/>
          <a:p>
            <a:pPr algn="ctr">
              <a:defRPr/>
            </a:pPr>
            <a:r>
              <a:rPr lang="en-US" sz="1200" dirty="0"/>
              <a:t>User Application</a:t>
            </a:r>
          </a:p>
          <a:p>
            <a:pPr>
              <a:defRPr/>
            </a:pPr>
            <a:r>
              <a:rPr lang="en-US" sz="1050" dirty="0">
                <a:latin typeface="Courier New" pitchFamily="49" charset="0"/>
                <a:cs typeface="Courier New" pitchFamily="49" charset="0"/>
              </a:rPr>
              <a:t>#include </a:t>
            </a:r>
            <a:r>
              <a:rPr lang="en-US" sz="1050" dirty="0" err="1">
                <a:latin typeface="Courier New" pitchFamily="49" charset="0"/>
                <a:cs typeface="Courier New" pitchFamily="49" charset="0"/>
              </a:rPr>
              <a:t>RTE_Components.h</a:t>
            </a:r>
            <a:br>
              <a:rPr lang="en-US" sz="1050" dirty="0">
                <a:latin typeface="Courier New" pitchFamily="49" charset="0"/>
                <a:cs typeface="Courier New" pitchFamily="49" charset="0"/>
              </a:rPr>
            </a:br>
            <a:r>
              <a:rPr lang="en-US" sz="1050" dirty="0">
                <a:latin typeface="Courier New" pitchFamily="49" charset="0"/>
                <a:cs typeface="Courier New" pitchFamily="49" charset="0"/>
              </a:rPr>
              <a:t>#include </a:t>
            </a:r>
            <a:r>
              <a:rPr lang="en-US" sz="1050" dirty="0" err="1">
                <a:latin typeface="Courier New" pitchFamily="49" charset="0"/>
                <a:cs typeface="Courier New" pitchFamily="49" charset="0"/>
              </a:rPr>
              <a:t>CMSIS_device_header</a:t>
            </a:r>
            <a:br>
              <a:rPr lang="en-US" sz="1050" dirty="0">
                <a:latin typeface="Courier New" pitchFamily="49" charset="0"/>
                <a:cs typeface="Courier New" pitchFamily="49" charset="0"/>
              </a:rPr>
            </a:br>
            <a:r>
              <a:rPr lang="en-US" sz="1050" dirty="0">
                <a:latin typeface="Courier New" pitchFamily="49" charset="0"/>
                <a:cs typeface="Courier New" pitchFamily="49" charset="0"/>
              </a:rPr>
              <a:t>main() { ... }</a:t>
            </a:r>
          </a:p>
        </p:txBody>
      </p:sp>
      <p:sp>
        <p:nvSpPr>
          <p:cNvPr id="6" name="Snip Single Corner Rectangle 8">
            <a:extLst>
              <a:ext uri="{FF2B5EF4-FFF2-40B4-BE49-F238E27FC236}">
                <a16:creationId xmlns:a16="http://schemas.microsoft.com/office/drawing/2014/main" id="{B59CA9ED-5982-4588-9D71-F4A28FAB9205}"/>
              </a:ext>
            </a:extLst>
          </p:cNvPr>
          <p:cNvSpPr/>
          <p:nvPr/>
        </p:nvSpPr>
        <p:spPr bwMode="auto">
          <a:xfrm>
            <a:off x="492125" y="1663587"/>
            <a:ext cx="2354693" cy="791803"/>
          </a:xfrm>
          <a:prstGeom prst="snip1Rect">
            <a:avLst/>
          </a:prstGeom>
          <a:solidFill>
            <a:srgbClr val="95D600"/>
          </a:solidFill>
          <a:ln w="9525" cap="flat" cmpd="sng" algn="ctr">
            <a:noFill/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anchor="b" anchorCtr="1"/>
          <a:lstStyle/>
          <a:p>
            <a:pPr algn="ctr">
              <a:defRPr/>
            </a:pPr>
            <a:r>
              <a:rPr lang="en-US" sz="1200" b="1" dirty="0"/>
              <a:t>startup_&lt;</a:t>
            </a:r>
            <a:r>
              <a:rPr lang="en-US" sz="1200" b="1" i="1" dirty="0"/>
              <a:t>device</a:t>
            </a:r>
            <a:r>
              <a:rPr lang="en-US" sz="1200" b="1" dirty="0"/>
              <a:t>&gt;.s</a:t>
            </a:r>
            <a:br>
              <a:rPr lang="en-US" sz="1200" dirty="0"/>
            </a:br>
            <a:br>
              <a:rPr lang="en-US" sz="1200" dirty="0"/>
            </a:br>
            <a:r>
              <a:rPr lang="en-US" sz="1200" dirty="0"/>
              <a:t>CMSIS Device Startup</a:t>
            </a:r>
            <a:br>
              <a:rPr lang="en-US" sz="1200" dirty="0"/>
            </a:br>
            <a:r>
              <a:rPr lang="en-US" sz="1200" dirty="0"/>
              <a:t>Interrupt Vectors</a:t>
            </a:r>
            <a:endParaRPr lang="en-US" sz="1200" dirty="0">
              <a:cs typeface="Courier New" pitchFamily="49" charset="0"/>
            </a:endParaRPr>
          </a:p>
        </p:txBody>
      </p:sp>
      <p:sp>
        <p:nvSpPr>
          <p:cNvPr id="7" name="Snip Single Corner Rectangle 9">
            <a:extLst>
              <a:ext uri="{FF2B5EF4-FFF2-40B4-BE49-F238E27FC236}">
                <a16:creationId xmlns:a16="http://schemas.microsoft.com/office/drawing/2014/main" id="{617A0627-B3F5-4E54-A229-784EEAAD51EC}"/>
              </a:ext>
            </a:extLst>
          </p:cNvPr>
          <p:cNvSpPr/>
          <p:nvPr/>
        </p:nvSpPr>
        <p:spPr bwMode="auto">
          <a:xfrm>
            <a:off x="492125" y="2637197"/>
            <a:ext cx="2354693" cy="791803"/>
          </a:xfrm>
          <a:prstGeom prst="snip1Rect">
            <a:avLst/>
          </a:prstGeom>
          <a:solidFill>
            <a:srgbClr val="95D600"/>
          </a:solidFill>
          <a:ln w="9525" cap="flat" cmpd="sng" algn="ctr">
            <a:noFill/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anchor="b" anchorCtr="1"/>
          <a:lstStyle/>
          <a:p>
            <a:pPr algn="ctr">
              <a:defRPr/>
            </a:pPr>
            <a:r>
              <a:rPr lang="en-US" sz="1200" b="1" dirty="0"/>
              <a:t>system_&lt;</a:t>
            </a:r>
            <a:r>
              <a:rPr lang="en-US" sz="1200" b="1" i="1" dirty="0"/>
              <a:t>device</a:t>
            </a:r>
            <a:r>
              <a:rPr lang="en-US" sz="1200" b="1" dirty="0"/>
              <a:t>&gt;.c</a:t>
            </a:r>
            <a:br>
              <a:rPr lang="en-US" sz="1200" dirty="0"/>
            </a:br>
            <a:br>
              <a:rPr lang="en-US" sz="1200" dirty="0"/>
            </a:br>
            <a:r>
              <a:rPr lang="en-US" sz="1200" dirty="0"/>
              <a:t>CMSIS System &amp;</a:t>
            </a:r>
            <a:br>
              <a:rPr lang="en-US" sz="1200" dirty="0"/>
            </a:br>
            <a:r>
              <a:rPr lang="en-US" sz="1200" dirty="0"/>
              <a:t>Clock Configuration</a:t>
            </a:r>
            <a:endParaRPr lang="en-US" sz="1200" dirty="0">
              <a:cs typeface="Courier New" pitchFamily="49" charset="0"/>
            </a:endParaRPr>
          </a:p>
        </p:txBody>
      </p:sp>
      <p:sp>
        <p:nvSpPr>
          <p:cNvPr id="8" name="Snip Single Corner Rectangle 16">
            <a:extLst>
              <a:ext uri="{FF2B5EF4-FFF2-40B4-BE49-F238E27FC236}">
                <a16:creationId xmlns:a16="http://schemas.microsoft.com/office/drawing/2014/main" id="{D9FC34B8-A6B2-4311-B820-CF8D0223EF1B}"/>
              </a:ext>
            </a:extLst>
          </p:cNvPr>
          <p:cNvSpPr/>
          <p:nvPr/>
        </p:nvSpPr>
        <p:spPr bwMode="auto">
          <a:xfrm>
            <a:off x="492125" y="5362997"/>
            <a:ext cx="2354692" cy="791803"/>
          </a:xfrm>
          <a:prstGeom prst="snip1Rect">
            <a:avLst/>
          </a:prstGeom>
          <a:solidFill>
            <a:srgbClr val="E5ECEB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b" anchorCtr="1"/>
          <a:lstStyle/>
          <a:p>
            <a:pPr algn="ctr">
              <a:defRPr/>
            </a:pPr>
            <a:r>
              <a:rPr lang="en-US" sz="1200" b="1" dirty="0" err="1"/>
              <a:t>RTE_Components.h</a:t>
            </a:r>
            <a:endParaRPr lang="en-US" sz="1200" b="1" dirty="0"/>
          </a:p>
          <a:p>
            <a:pPr algn="ctr">
              <a:defRPr/>
            </a:pPr>
            <a:br>
              <a:rPr lang="en-US" sz="1200" dirty="0"/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#define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CMSIS_device_header</a:t>
            </a:r>
            <a:br>
              <a:rPr lang="en-US" sz="1200" dirty="0"/>
            </a:br>
            <a:r>
              <a:rPr lang="en-US" sz="1200" dirty="0"/>
              <a:t>Defines from software components</a:t>
            </a:r>
            <a:endParaRPr lang="en-US" sz="1200" dirty="0">
              <a:cs typeface="Courier New" pitchFamily="49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F3EFCF-BE86-4F53-B77F-FB2369B12DDA}"/>
              </a:ext>
            </a:extLst>
          </p:cNvPr>
          <p:cNvCxnSpPr>
            <a:endCxn id="5" idx="1"/>
          </p:cNvCxnSpPr>
          <p:nvPr/>
        </p:nvCxnSpPr>
        <p:spPr>
          <a:xfrm flipV="1">
            <a:off x="1664208" y="4789168"/>
            <a:ext cx="5265" cy="573829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Rectangle 16">
            <a:extLst>
              <a:ext uri="{FF2B5EF4-FFF2-40B4-BE49-F238E27FC236}">
                <a16:creationId xmlns:a16="http://schemas.microsoft.com/office/drawing/2014/main" id="{4CFA1B92-93E6-4AE0-850D-B6529CD8ADFF}"/>
              </a:ext>
            </a:extLst>
          </p:cNvPr>
          <p:cNvSpPr/>
          <p:nvPr/>
        </p:nvSpPr>
        <p:spPr bwMode="auto">
          <a:xfrm>
            <a:off x="3447081" y="5362997"/>
            <a:ext cx="2354692" cy="791803"/>
          </a:xfrm>
          <a:prstGeom prst="snip1Rect">
            <a:avLst/>
          </a:prstGeom>
          <a:solidFill>
            <a:srgbClr val="95D6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b" anchorCtr="1"/>
          <a:lstStyle/>
          <a:p>
            <a:pPr algn="ctr">
              <a:defRPr/>
            </a:pPr>
            <a:r>
              <a:rPr lang="en-US" sz="1200" b="1" dirty="0"/>
              <a:t>&lt;</a:t>
            </a:r>
            <a:r>
              <a:rPr lang="en-US" sz="1200" b="1" i="1" dirty="0"/>
              <a:t>device</a:t>
            </a:r>
            <a:r>
              <a:rPr lang="en-US" sz="1200" b="1" dirty="0"/>
              <a:t>&gt;.h</a:t>
            </a:r>
            <a:br>
              <a:rPr lang="en-US" sz="1200" dirty="0"/>
            </a:br>
            <a:br>
              <a:rPr lang="en-US" sz="1200" dirty="0"/>
            </a:br>
            <a:r>
              <a:rPr lang="en-US" sz="1200" dirty="0"/>
              <a:t>CMSIS</a:t>
            </a:r>
            <a:br>
              <a:rPr lang="en-US" sz="1200" dirty="0"/>
            </a:br>
            <a:r>
              <a:rPr lang="en-US" sz="1200" dirty="0"/>
              <a:t>Device Peripheral Access</a:t>
            </a:r>
            <a:endParaRPr lang="en-US" sz="1200" dirty="0">
              <a:cs typeface="Courier New" pitchFamily="49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943268-2207-44A6-9904-0CDDAE430721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 flipH="1">
            <a:off x="2846817" y="5758899"/>
            <a:ext cx="600264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12A1877-76D6-4191-9FA7-7995261E9358}"/>
              </a:ext>
            </a:extLst>
          </p:cNvPr>
          <p:cNvCxnSpPr>
            <a:cxnSpLocks/>
            <a:endCxn id="5" idx="3"/>
          </p:cNvCxnSpPr>
          <p:nvPr/>
        </p:nvCxnSpPr>
        <p:spPr>
          <a:xfrm>
            <a:off x="1664208" y="3429000"/>
            <a:ext cx="5265" cy="5738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84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3148626-AB74-48B0-9ADB-D3DCDD144AC3}"/>
              </a:ext>
            </a:extLst>
          </p:cNvPr>
          <p:cNvSpPr/>
          <p:nvPr/>
        </p:nvSpPr>
        <p:spPr>
          <a:xfrm>
            <a:off x="492124" y="1938528"/>
            <a:ext cx="8706740" cy="2533772"/>
          </a:xfrm>
          <a:prstGeom prst="rect">
            <a:avLst/>
          </a:prstGeom>
          <a:solidFill>
            <a:srgbClr val="0091B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06403C-1BAC-4709-91FB-04EED3D64145}"/>
              </a:ext>
            </a:extLst>
          </p:cNvPr>
          <p:cNvSpPr/>
          <p:nvPr/>
        </p:nvSpPr>
        <p:spPr>
          <a:xfrm>
            <a:off x="492125" y="4636008"/>
            <a:ext cx="8706740" cy="1033272"/>
          </a:xfrm>
          <a:prstGeom prst="rect">
            <a:avLst/>
          </a:prstGeom>
          <a:solidFill>
            <a:srgbClr val="95D6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FF0F0D-30AB-40F7-B467-A2FE94431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PDSC file 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7BE70D-82A6-4927-8DB8-CA1DB38E4F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Supplier and release information, requirements for other packs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23F24B-53EB-41BF-9150-156685D82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25" y="1745884"/>
            <a:ext cx="11367643" cy="4087104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&lt;package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</a:rPr>
              <a:t>schemaVersion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"1.4"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</a:rPr>
              <a:t>xmlns:xs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"http://www.w3.org/2001/XMLSchema-instance"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</a:rPr>
              <a:t>xs:noNamespaceSchemaLocation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"PACK.xsd"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&lt;vendor&gt;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ARM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&lt;/vendor&gt;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&lt;name&gt;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CMSIS-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&lt;/name&gt;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  &lt;description&gt;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Bundle of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for Cortex-M and Cortex-A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US" sz="1200" dirty="0" err="1">
                <a:solidFill>
                  <a:srgbClr val="0000FF"/>
                </a:solidFill>
                <a:latin typeface="Courier New" panose="02070309020205020404" pitchFamily="49" charset="0"/>
              </a:rPr>
              <a:t>url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http://www.keil.com/pack/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&lt;/url&gt;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&lt;license&gt;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License/license.txt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&lt;/license&gt;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&lt;releases&gt;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&lt;release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version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"10.0.1"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date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"2018-02-22"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     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10.0.0 Maintenance for CMSIS 5.3.0: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- Added queue registry support to CMSIS:RTOS2:FreeRTOS component.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- Updated CMSIS-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component view to display queue, mutex and semaphore objects.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- Updated to CMSIS RTOS2 API 2.1.2 and OS Tick API 1.0.1.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- Fixed context switch response latency for API calls from ISR.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&lt;/release&gt;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  &lt;/releases&gt;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&lt;requirements&gt;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&lt;packages&gt;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&lt;package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vendor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"CMSIS"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version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"5.3.0-0"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    &lt;/packages&gt;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&lt;/requirements&gt;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endParaRPr lang="en-US" sz="1200" dirty="0">
              <a:effectLst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9E64ED-0158-400A-91FA-BA1263BB7454}"/>
              </a:ext>
            </a:extLst>
          </p:cNvPr>
          <p:cNvSpPr/>
          <p:nvPr/>
        </p:nvSpPr>
        <p:spPr>
          <a:xfrm>
            <a:off x="9198864" y="1938528"/>
            <a:ext cx="2993136" cy="2533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Supplier and release information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1F8C89-E0AE-4484-BD83-9F056C84B288}"/>
              </a:ext>
            </a:extLst>
          </p:cNvPr>
          <p:cNvSpPr/>
          <p:nvPr/>
        </p:nvSpPr>
        <p:spPr>
          <a:xfrm>
            <a:off x="9198864" y="4636008"/>
            <a:ext cx="2993136" cy="1033272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Dependency on other CMSIS-Packs</a:t>
            </a:r>
          </a:p>
        </p:txBody>
      </p:sp>
    </p:spTree>
    <p:extLst>
      <p:ext uri="{BB962C8B-B14F-4D97-AF65-F5344CB8AC3E}">
        <p14:creationId xmlns:p14="http://schemas.microsoft.com/office/powerpoint/2010/main" val="1358705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C982E25-8F3A-431E-B37B-3FFDFC519D16}"/>
              </a:ext>
            </a:extLst>
          </p:cNvPr>
          <p:cNvSpPr/>
          <p:nvPr/>
        </p:nvSpPr>
        <p:spPr>
          <a:xfrm>
            <a:off x="492124" y="3935740"/>
            <a:ext cx="8706740" cy="1872609"/>
          </a:xfrm>
          <a:prstGeom prst="rect">
            <a:avLst/>
          </a:prstGeom>
          <a:solidFill>
            <a:srgbClr val="95D6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04BEDB-B3C7-41AE-8D91-D0E0F03B8C5C}"/>
              </a:ext>
            </a:extLst>
          </p:cNvPr>
          <p:cNvSpPr/>
          <p:nvPr/>
        </p:nvSpPr>
        <p:spPr>
          <a:xfrm>
            <a:off x="492124" y="1722381"/>
            <a:ext cx="8706740" cy="992632"/>
          </a:xfrm>
          <a:prstGeom prst="rect">
            <a:avLst/>
          </a:prstGeom>
          <a:solidFill>
            <a:srgbClr val="95D6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1BF45D-8E40-4E89-AFCC-52DE996F0AAB}"/>
              </a:ext>
            </a:extLst>
          </p:cNvPr>
          <p:cNvSpPr/>
          <p:nvPr/>
        </p:nvSpPr>
        <p:spPr>
          <a:xfrm>
            <a:off x="492124" y="2825775"/>
            <a:ext cx="8706740" cy="914121"/>
          </a:xfrm>
          <a:prstGeom prst="rect">
            <a:avLst/>
          </a:prstGeom>
          <a:solidFill>
            <a:srgbClr val="95D6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6DA187-8475-4FF4-A3A9-BD507806D574}"/>
              </a:ext>
            </a:extLst>
          </p:cNvPr>
          <p:cNvSpPr/>
          <p:nvPr/>
        </p:nvSpPr>
        <p:spPr>
          <a:xfrm>
            <a:off x="9198864" y="1722381"/>
            <a:ext cx="2993136" cy="992632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Dependency on compiler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3376C2-B509-4D2B-82FF-2DC6A0D7E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PDSC file 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F6D71-12D6-4B48-944A-C12F1B8A5E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Dependencies on toolchain, core, and other software components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16BE40-AFF3-46D2-B23C-BEFCEB68D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&lt;conditions&gt;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"ARMCC6"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&lt;accept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Tcompiler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Toptions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"AC6"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Tcompiler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Toptions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"AC5"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"GCC"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Tcompiler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"GCC"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"IAR"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Tcompiler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"IAR"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"CM0"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&lt;description&gt;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Cortex-M0/M0+/SC000 processor based device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  &lt;accept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Dcore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"Cortex-M0"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  &lt;accept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Dcore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"Cortex-M0+"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  &lt;accept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Dcore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"SC000"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 GCC"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"Device"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"Startup"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"RTOS"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"RTOS"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"Heap"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 Core"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"RTOS"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"Core"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&lt;/conditions&gt;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297565-435C-4D10-9107-5E35934C4A5E}"/>
              </a:ext>
            </a:extLst>
          </p:cNvPr>
          <p:cNvSpPr/>
          <p:nvPr/>
        </p:nvSpPr>
        <p:spPr>
          <a:xfrm>
            <a:off x="9198864" y="2825774"/>
            <a:ext cx="2993136" cy="914121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Dependency on Arm core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7EA15F-28A0-4327-9263-19CA8DD4A42B}"/>
              </a:ext>
            </a:extLst>
          </p:cNvPr>
          <p:cNvSpPr/>
          <p:nvPr/>
        </p:nvSpPr>
        <p:spPr>
          <a:xfrm>
            <a:off x="9198864" y="3935740"/>
            <a:ext cx="2993136" cy="1872609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Dependency on other software components</a:t>
            </a:r>
          </a:p>
        </p:txBody>
      </p:sp>
    </p:spTree>
    <p:extLst>
      <p:ext uri="{BB962C8B-B14F-4D97-AF65-F5344CB8AC3E}">
        <p14:creationId xmlns:p14="http://schemas.microsoft.com/office/powerpoint/2010/main" val="59050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E53DC4A-7AD6-495D-949B-C34D03726B45}"/>
              </a:ext>
            </a:extLst>
          </p:cNvPr>
          <p:cNvSpPr/>
          <p:nvPr/>
        </p:nvSpPr>
        <p:spPr>
          <a:xfrm>
            <a:off x="9198864" y="3751611"/>
            <a:ext cx="2993136" cy="587569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Retargeting based on selected toolchain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C3E19D-753A-404C-B0A4-DDBBF3AE5E16}"/>
              </a:ext>
            </a:extLst>
          </p:cNvPr>
          <p:cNvSpPr/>
          <p:nvPr/>
        </p:nvSpPr>
        <p:spPr>
          <a:xfrm>
            <a:off x="492124" y="1700117"/>
            <a:ext cx="8706739" cy="595027"/>
          </a:xfrm>
          <a:prstGeom prst="rect">
            <a:avLst/>
          </a:prstGeom>
          <a:solidFill>
            <a:srgbClr val="00C1D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4A31F3-E8B9-4590-ABD3-C6785586EE24}"/>
              </a:ext>
            </a:extLst>
          </p:cNvPr>
          <p:cNvSpPr/>
          <p:nvPr/>
        </p:nvSpPr>
        <p:spPr>
          <a:xfrm>
            <a:off x="7690104" y="5385816"/>
            <a:ext cx="1642871" cy="431358"/>
          </a:xfrm>
          <a:prstGeom prst="rect">
            <a:avLst/>
          </a:prstGeom>
          <a:solidFill>
            <a:srgbClr val="00C1D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D95B9A-4DBE-4BB3-8F7C-F3AC5DF21703}"/>
              </a:ext>
            </a:extLst>
          </p:cNvPr>
          <p:cNvSpPr/>
          <p:nvPr/>
        </p:nvSpPr>
        <p:spPr>
          <a:xfrm>
            <a:off x="9339071" y="5393273"/>
            <a:ext cx="2852929" cy="431359"/>
          </a:xfrm>
          <a:prstGeom prst="rect">
            <a:avLst/>
          </a:prstGeom>
          <a:solidFill>
            <a:srgbClr val="FF6B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F81839-8DE2-4DDF-B615-0E0036756B8F}"/>
              </a:ext>
            </a:extLst>
          </p:cNvPr>
          <p:cNvSpPr/>
          <p:nvPr/>
        </p:nvSpPr>
        <p:spPr>
          <a:xfrm>
            <a:off x="822961" y="3751611"/>
            <a:ext cx="8375902" cy="595028"/>
          </a:xfrm>
          <a:prstGeom prst="rect">
            <a:avLst/>
          </a:prstGeom>
          <a:solidFill>
            <a:srgbClr val="FF6B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4D6340-4AAD-433A-B01C-33CC8E264459}"/>
              </a:ext>
            </a:extLst>
          </p:cNvPr>
          <p:cNvSpPr/>
          <p:nvPr/>
        </p:nvSpPr>
        <p:spPr>
          <a:xfrm>
            <a:off x="9332975" y="5816412"/>
            <a:ext cx="2852929" cy="666750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Retargeting based on selected device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971EA5-795C-4AB1-B11C-BE57A88D3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PDSC file 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09FC8-5699-4BEC-A186-92B9D1730E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Delivery of components, versioning, retargeting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E06F34-5722-4DB7-84D3-A4C13FFA7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"RTOS"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"10.0.1"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&lt;description&gt;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Real Time Kernel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&lt;doc&gt;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http://www.freertos.org/Documentation/FreeRTOS_Reference_Manual_V10.0.0.pdf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&lt;/doc&gt;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&lt;component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"Core"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"10.0.1"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&lt;description&gt;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Core components API (Kernel, Tasks, Semaphores, Mutexes, Queues)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</a:rPr>
              <a:t>RTE_Components_h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#define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RTE_RTOS_FreeRTOS_CORE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/* RTOS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Core */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</a:rPr>
              <a:t>RTE_Components_h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&lt;files&gt;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"include"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"Source/include/"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list.c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queue.c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tasks.c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"CM0_ARMCC"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"Source/portable/RVDS/ARM_CM0/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port.c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"CM0_ARMCC6"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"Source/portable/GCC/ARM_CM0/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port.c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"CM0_GCC"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"Source/portable/GCC/ARM_CM0/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port.c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&lt;/files&gt;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&lt;/component&gt;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&lt;component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Cvariant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"10.0.1"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 Core"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&lt;description&gt;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API configuration file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"doc"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"CMSIS/Documentation/General/html/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cre_freertos_proj.html#native_freertos_config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"header"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attr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"Config/ARMCM/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FreeRTOSConfig.h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"10.0.0"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CoreM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"header"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attr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"Config/ARMCA/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FreeRTOSConfig.h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"10.0.0"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CoreA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&lt;/files&gt;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&lt;/component&gt;</a:t>
            </a:r>
            <a:endParaRPr lang="en-US" sz="12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09C772-2D93-4150-A4ED-B7A29D64E737}"/>
              </a:ext>
            </a:extLst>
          </p:cNvPr>
          <p:cNvSpPr/>
          <p:nvPr/>
        </p:nvSpPr>
        <p:spPr>
          <a:xfrm>
            <a:off x="9198864" y="1700117"/>
            <a:ext cx="2993136" cy="595027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Component version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EB6A64-37B9-4867-BFA6-4C42440EA99E}"/>
              </a:ext>
            </a:extLst>
          </p:cNvPr>
          <p:cNvSpPr/>
          <p:nvPr/>
        </p:nvSpPr>
        <p:spPr>
          <a:xfrm>
            <a:off x="6339839" y="5816412"/>
            <a:ext cx="2993136" cy="66675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Configuration file version</a:t>
            </a:r>
          </a:p>
        </p:txBody>
      </p:sp>
    </p:spTree>
    <p:extLst>
      <p:ext uri="{BB962C8B-B14F-4D97-AF65-F5344CB8AC3E}">
        <p14:creationId xmlns:p14="http://schemas.microsoft.com/office/powerpoint/2010/main" val="761528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40E5A-585F-4B6F-8AA0-52EDCAD4A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CMSIS-Pack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CDE80-B9D5-4D41-8686-A4B5AB0DA7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Packs can easily developed using a Git-based development flow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D78B7-6E7C-4B60-9592-0A3274341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Git is widely used in the software industry today</a:t>
            </a:r>
          </a:p>
          <a:p>
            <a:endParaRPr lang="en-US" dirty="0"/>
          </a:p>
          <a:p>
            <a:r>
              <a:rPr lang="en-US" dirty="0"/>
              <a:t>While you develop your pack, you can point Pack Installer to the repository so that it picks up changes from there automatically</a:t>
            </a:r>
          </a:p>
          <a:p>
            <a:endParaRPr lang="en-US" dirty="0"/>
          </a:p>
          <a:p>
            <a:r>
              <a:rPr lang="en-US" dirty="0"/>
              <a:t>When done, ZIP the pack and publish it on</a:t>
            </a:r>
            <a:br>
              <a:rPr lang="en-US" dirty="0"/>
            </a:br>
            <a:r>
              <a:rPr lang="en-US" dirty="0"/>
              <a:t>your web server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6CC22D-D3FC-465B-9632-CD363B8F8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602" y="3153526"/>
            <a:ext cx="5114286" cy="15904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EFC810-75AC-4E38-A1A8-1B42FEF69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459" y="4827611"/>
            <a:ext cx="4971429" cy="1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931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9ABF73-44E5-439F-B07B-E2B90C0A5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CMSIS-SVD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DBECDF-9415-4B7D-98F4-5842E89E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description for debuggers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BDE4C9-481B-47FE-91AB-D1F10833F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26" y="1745884"/>
            <a:ext cx="7441040" cy="4087104"/>
          </a:xfrm>
        </p:spPr>
        <p:txBody>
          <a:bodyPr/>
          <a:lstStyle/>
          <a:p>
            <a:r>
              <a:rPr lang="en-US" dirty="0"/>
              <a:t>Enables human-readable system view in tools</a:t>
            </a:r>
          </a:p>
          <a:p>
            <a:r>
              <a:rPr lang="en-GB" dirty="0"/>
              <a:t>Ensures consistency between the device header file and what is being displayed by the debugger</a:t>
            </a:r>
          </a:p>
          <a:p>
            <a:r>
              <a:rPr lang="en-GB" dirty="0"/>
              <a:t>Displays detailed information about peripherals, registers, fields, and bit values as well as named interrupts from within the debugger, without the need to reference device documentation</a:t>
            </a:r>
          </a:p>
          <a:p>
            <a:r>
              <a:rPr lang="en-GB" dirty="0"/>
              <a:t>Enables convenient access to new and updated descriptions</a:t>
            </a:r>
          </a:p>
          <a:p>
            <a:r>
              <a:rPr lang="en-GB" dirty="0"/>
              <a:t>Improves software development efficiency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AB14B5-AD3E-4502-B324-C837D5657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6360" y="558717"/>
            <a:ext cx="3533333" cy="55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276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CMSIS-Driver peripheral mapping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3552161" y="1471151"/>
            <a:ext cx="5762539" cy="4684117"/>
          </a:xfrm>
          <a:prstGeom prst="roundRect">
            <a:avLst>
              <a:gd name="adj" fmla="val 0"/>
            </a:avLst>
          </a:prstGeom>
          <a:noFill/>
          <a:ln w="9525" algn="ctr">
            <a:solidFill>
              <a:srgbClr val="0091BD"/>
            </a:solidFill>
            <a:round/>
            <a:headEnd/>
            <a:tailEnd/>
          </a:ln>
          <a:effectLst/>
        </p:spPr>
        <p:txBody>
          <a:bodyPr lIns="121955" tIns="72007" rIns="121955" bIns="60977" anchorCtr="1"/>
          <a:lstStyle/>
          <a:p>
            <a:pPr>
              <a:defRPr/>
            </a:pPr>
            <a:r>
              <a:rPr lang="de-DE" sz="2000" b="1" kern="0" dirty="0">
                <a:solidFill>
                  <a:sysClr val="windowText" lastClr="000000"/>
                </a:solidFill>
                <a:cs typeface="Arial" charset="0"/>
              </a:rPr>
              <a:t>Software Packs</a:t>
            </a:r>
            <a:endParaRPr lang="en-GB" sz="2000" b="1" kern="0" dirty="0">
              <a:solidFill>
                <a:sysClr val="windowText" lastClr="000000"/>
              </a:solidFill>
              <a:cs typeface="Arial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7101148" y="1838965"/>
            <a:ext cx="2111925" cy="4210717"/>
          </a:xfrm>
          <a:prstGeom prst="roundRect">
            <a:avLst>
              <a:gd name="adj" fmla="val 0"/>
            </a:avLst>
          </a:prstGeom>
          <a:solidFill>
            <a:sysClr val="window" lastClr="FFFFFF">
              <a:lumMod val="85000"/>
            </a:sys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1955" tIns="60977" rIns="121955" bIns="60977"/>
          <a:lstStyle/>
          <a:p>
            <a:pPr algn="ctr">
              <a:defRPr/>
            </a:pPr>
            <a:r>
              <a:rPr lang="de-DE" sz="1600" b="1" kern="0" dirty="0">
                <a:solidFill>
                  <a:srgbClr val="000000"/>
                </a:solidFill>
              </a:rPr>
              <a:t>Middleware</a:t>
            </a:r>
            <a:endParaRPr lang="en-GB" sz="1600" b="1" kern="0" dirty="0">
              <a:solidFill>
                <a:srgbClr val="0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7274231" y="3887486"/>
            <a:ext cx="1800693" cy="477659"/>
          </a:xfrm>
          <a:prstGeom prst="roundRect">
            <a:avLst>
              <a:gd name="adj" fmla="val 0"/>
            </a:avLst>
          </a:prstGeom>
          <a:solidFill>
            <a:srgbClr val="FF6B00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Graphics</a:t>
            </a:r>
            <a:endParaRPr lang="en-GB" sz="1600" b="1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7263116" y="2461481"/>
            <a:ext cx="1800693" cy="479063"/>
          </a:xfrm>
          <a:prstGeom prst="roundRect">
            <a:avLst>
              <a:gd name="adj" fmla="val 0"/>
            </a:avLst>
          </a:prstGeom>
          <a:solidFill>
            <a:srgbClr val="95D600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USB Device</a:t>
            </a:r>
            <a:endParaRPr lang="en-GB" sz="1600" b="1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7274231" y="4436651"/>
            <a:ext cx="1800693" cy="477659"/>
          </a:xfrm>
          <a:prstGeom prst="roundRect">
            <a:avLst>
              <a:gd name="adj" fmla="val 0"/>
            </a:avLst>
          </a:prstGeom>
          <a:solidFill>
            <a:srgbClr val="FFC6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rgbClr val="FDFDFD"/>
                </a:solidFill>
                <a:ea typeface="MS PGothic" pitchFamily="34" charset="-128"/>
                <a:cs typeface="Arial" charset="0"/>
              </a:rPr>
              <a:t>File System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7274231" y="5107301"/>
            <a:ext cx="1800693" cy="477659"/>
          </a:xfrm>
          <a:prstGeom prst="roundRect">
            <a:avLst>
              <a:gd name="adj" fmla="val 0"/>
            </a:avLst>
          </a:prstGeom>
          <a:solidFill>
            <a:srgbClr val="95D600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USB Host</a:t>
            </a:r>
            <a:endParaRPr lang="en-GB" sz="1600" b="1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7263116" y="3139095"/>
            <a:ext cx="1800693" cy="477659"/>
          </a:xfrm>
          <a:prstGeom prst="roundRect">
            <a:avLst>
              <a:gd name="adj" fmla="val 0"/>
            </a:avLst>
          </a:prstGeom>
          <a:solidFill>
            <a:srgbClr val="00C1DC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TCP/IP</a:t>
            </a:r>
            <a:b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</a:b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Networking</a:t>
            </a:r>
          </a:p>
        </p:txBody>
      </p:sp>
      <p:sp>
        <p:nvSpPr>
          <p:cNvPr id="27" name="Rounded Rectangle 26"/>
          <p:cNvSpPr/>
          <p:nvPr/>
        </p:nvSpPr>
        <p:spPr bwMode="auto">
          <a:xfrm>
            <a:off x="3696661" y="1838965"/>
            <a:ext cx="3096432" cy="4210717"/>
          </a:xfrm>
          <a:prstGeom prst="roundRect">
            <a:avLst>
              <a:gd name="adj" fmla="val 0"/>
            </a:avLst>
          </a:prstGeom>
          <a:solidFill>
            <a:sysClr val="window" lastClr="FFFFFF">
              <a:lumMod val="85000"/>
            </a:sys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1955" tIns="60977" rIns="121955" bIns="60977"/>
          <a:lstStyle/>
          <a:p>
            <a:pPr algn="ctr"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Device</a:t>
            </a:r>
            <a:endParaRPr lang="en-GB" sz="1600" b="1" kern="0" dirty="0">
              <a:solidFill>
                <a:srgbClr val="000000"/>
              </a:solidFill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3839576" y="2194014"/>
            <a:ext cx="1945193" cy="28891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Startup/System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5699020" y="2957489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USART1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839576" y="2892513"/>
            <a:ext cx="1945193" cy="28891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USART Driver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5699020" y="4049329"/>
            <a:ext cx="936869" cy="151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SPI1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699020" y="4203648"/>
            <a:ext cx="936869" cy="1624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SPI2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3839576" y="4062094"/>
            <a:ext cx="1945193" cy="29007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SPI Driver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5699020" y="4595829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MCI0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699020" y="4931156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NAND0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3839576" y="4530852"/>
            <a:ext cx="1945193" cy="28891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MCI Driver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3839576" y="4866179"/>
            <a:ext cx="1945193" cy="288913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NAND Flash Driver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5699020" y="2622165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USBD0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3839576" y="2557190"/>
            <a:ext cx="1945193" cy="288913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USB Device Driver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5699020" y="3299778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ETH_PHY0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5699020" y="5266481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USBH0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42" name="Rounded Rectangle 41"/>
          <p:cNvSpPr/>
          <p:nvPr/>
        </p:nvSpPr>
        <p:spPr bwMode="auto">
          <a:xfrm>
            <a:off x="3839576" y="5200343"/>
            <a:ext cx="1945193" cy="29007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USB Host Driver</a:t>
            </a:r>
          </a:p>
        </p:txBody>
      </p:sp>
      <p:sp>
        <p:nvSpPr>
          <p:cNvPr id="43" name="Rounded Rectangle 42"/>
          <p:cNvSpPr/>
          <p:nvPr/>
        </p:nvSpPr>
        <p:spPr bwMode="auto">
          <a:xfrm>
            <a:off x="3839576" y="3233641"/>
            <a:ext cx="1945193" cy="29007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Ethernet PHY</a:t>
            </a:r>
          </a:p>
        </p:txBody>
      </p:sp>
      <p:sp>
        <p:nvSpPr>
          <p:cNvPr id="44" name="Rounded Rectangle 43"/>
          <p:cNvSpPr/>
          <p:nvPr/>
        </p:nvSpPr>
        <p:spPr bwMode="auto">
          <a:xfrm>
            <a:off x="3839574" y="5576280"/>
            <a:ext cx="2809019" cy="36781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>
            <a:normAutofit/>
          </a:bodyPr>
          <a:lstStyle/>
          <a:p>
            <a:pPr algn="ctr">
              <a:defRPr/>
            </a:pPr>
            <a:r>
              <a:rPr lang="de-DE" sz="1333" kern="0" dirty="0" err="1">
                <a:cs typeface="Courier New" pitchFamily="49" charset="0"/>
              </a:rPr>
              <a:t>Configuration</a:t>
            </a:r>
            <a:endParaRPr lang="de-DE" sz="1333" kern="0" dirty="0">
              <a:cs typeface="Courier New" pitchFamily="49" charset="0"/>
            </a:endParaRPr>
          </a:p>
        </p:txBody>
      </p:sp>
      <p:cxnSp>
        <p:nvCxnSpPr>
          <p:cNvPr id="45" name="Straight Arrow Connector 44"/>
          <p:cNvCxnSpPr>
            <a:stCxn id="26" idx="1"/>
            <a:endCxn id="29" idx="3"/>
          </p:cNvCxnSpPr>
          <p:nvPr/>
        </p:nvCxnSpPr>
        <p:spPr bwMode="auto">
          <a:xfrm flipH="1" flipV="1">
            <a:off x="6635889" y="3036390"/>
            <a:ext cx="627227" cy="3415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6" idx="1"/>
            <a:endCxn id="40" idx="3"/>
          </p:cNvCxnSpPr>
          <p:nvPr/>
        </p:nvCxnSpPr>
        <p:spPr bwMode="auto">
          <a:xfrm flipH="1">
            <a:off x="6635889" y="3377924"/>
            <a:ext cx="627227" cy="7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4" idx="1"/>
            <a:endCxn id="32" idx="3"/>
          </p:cNvCxnSpPr>
          <p:nvPr/>
        </p:nvCxnSpPr>
        <p:spPr bwMode="auto">
          <a:xfrm flipH="1" flipV="1">
            <a:off x="6635889" y="4284869"/>
            <a:ext cx="638341" cy="3906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4" idx="1"/>
            <a:endCxn id="35" idx="3"/>
          </p:cNvCxnSpPr>
          <p:nvPr/>
        </p:nvCxnSpPr>
        <p:spPr bwMode="auto">
          <a:xfrm flipH="1">
            <a:off x="6635889" y="4675480"/>
            <a:ext cx="638341" cy="33457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2" idx="1"/>
            <a:endCxn id="31" idx="3"/>
          </p:cNvCxnSpPr>
          <p:nvPr/>
        </p:nvCxnSpPr>
        <p:spPr bwMode="auto">
          <a:xfrm flipH="1" flipV="1">
            <a:off x="6635889" y="4125330"/>
            <a:ext cx="638341" cy="9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3" idx="1"/>
            <a:endCxn id="38" idx="3"/>
          </p:cNvCxnSpPr>
          <p:nvPr/>
        </p:nvCxnSpPr>
        <p:spPr bwMode="auto">
          <a:xfrm flipH="1">
            <a:off x="6635889" y="2701013"/>
            <a:ext cx="627227" cy="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5" idx="1"/>
            <a:endCxn id="41" idx="3"/>
          </p:cNvCxnSpPr>
          <p:nvPr/>
        </p:nvCxnSpPr>
        <p:spPr bwMode="auto">
          <a:xfrm flipH="1" flipV="1">
            <a:off x="6635889" y="5345380"/>
            <a:ext cx="638341" cy="7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4" idx="1"/>
            <a:endCxn id="34" idx="3"/>
          </p:cNvCxnSpPr>
          <p:nvPr/>
        </p:nvCxnSpPr>
        <p:spPr bwMode="auto">
          <a:xfrm flipH="1" flipV="1">
            <a:off x="6635889" y="4674729"/>
            <a:ext cx="638341" cy="7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 bwMode="auto">
          <a:xfrm>
            <a:off x="5713312" y="3642065"/>
            <a:ext cx="935280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ETH_MAC0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3839576" y="3575928"/>
            <a:ext cx="1945193" cy="29007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Ethernet MAC</a:t>
            </a:r>
          </a:p>
        </p:txBody>
      </p:sp>
      <p:cxnSp>
        <p:nvCxnSpPr>
          <p:cNvPr id="64" name="Straight Arrow Connector 63"/>
          <p:cNvCxnSpPr>
            <a:stCxn id="26" idx="1"/>
            <a:endCxn id="62" idx="3"/>
          </p:cNvCxnSpPr>
          <p:nvPr/>
        </p:nvCxnSpPr>
        <p:spPr bwMode="auto">
          <a:xfrm flipH="1">
            <a:off x="6648592" y="3377924"/>
            <a:ext cx="614524" cy="3430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/>
          <p:cNvSpPr/>
          <p:nvPr/>
        </p:nvSpPr>
        <p:spPr bwMode="auto">
          <a:xfrm>
            <a:off x="5746657" y="2196335"/>
            <a:ext cx="936869" cy="316761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cs typeface="Courier New" pitchFamily="49" charset="0"/>
              </a:rPr>
              <a:t>Control</a:t>
            </a: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cs typeface="Courier New" pitchFamily="49" charset="0"/>
              </a:rPr>
              <a:t>Structs</a:t>
            </a:r>
            <a:endParaRPr lang="en-GB" sz="1200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78" name="Rounded Rectangle 77"/>
          <p:cNvSpPr/>
          <p:nvPr/>
        </p:nvSpPr>
        <p:spPr bwMode="auto">
          <a:xfrm>
            <a:off x="1642696" y="1517991"/>
            <a:ext cx="1800693" cy="433388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cs typeface="Courier New" pitchFamily="49" charset="0"/>
              </a:rPr>
              <a:t>Microcontroller</a:t>
            </a:r>
            <a:endParaRPr lang="en-GB" sz="1600" b="1" dirty="0">
              <a:solidFill>
                <a:schemeClr val="tx1"/>
              </a:solidFill>
              <a:cs typeface="Courier New" pitchFamily="49" charset="0"/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743608" y="1951379"/>
            <a:ext cx="2521141" cy="4143373"/>
            <a:chOff x="557706" y="1223026"/>
            <a:chExt cx="1890856" cy="334803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1367193" y="1223026"/>
              <a:ext cx="1026586" cy="3348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367193" y="1807625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USART</a:t>
              </a:r>
              <a:endParaRPr lang="en-GB" sz="1067" dirty="0"/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367193" y="2831561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SPI #</a:t>
              </a:r>
              <a:r>
                <a:rPr lang="en-US" sz="1067" dirty="0"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en-GB" sz="1067" dirty="0"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1367193" y="3161365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SPI #2</a:t>
              </a:r>
              <a:endParaRPr lang="en-GB" sz="1067" dirty="0"/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1368383" y="4176969"/>
              <a:ext cx="1080179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USB  Controller</a:t>
              </a:r>
              <a:endParaRPr lang="en-GB" sz="1067" dirty="0"/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1367193" y="1463534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USB  Controller</a:t>
              </a:r>
              <a:endParaRPr lang="en-GB" sz="1067" dirty="0"/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1367193" y="2158859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Ethernet  PHY</a:t>
              </a:r>
              <a:endParaRPr lang="en-GB" sz="1067" dirty="0"/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1367193" y="3488786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SDIO</a:t>
              </a:r>
              <a:endParaRPr lang="en-GB" sz="1067" dirty="0"/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1367193" y="3832878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08011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Memory Controller</a:t>
              </a:r>
              <a:endParaRPr lang="en-GB" sz="1067" dirty="0"/>
            </a:p>
          </p:txBody>
        </p:sp>
        <p:sp>
          <p:nvSpPr>
            <p:cNvPr id="61" name="TextBox 60"/>
            <p:cNvSpPr txBox="1"/>
            <p:nvPr/>
          </p:nvSpPr>
          <p:spPr bwMode="auto">
            <a:xfrm>
              <a:off x="1367193" y="2510094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Ethernet  MAC</a:t>
              </a:r>
              <a:endParaRPr lang="en-GB" sz="1067" dirty="0"/>
            </a:p>
          </p:txBody>
        </p:sp>
        <p:sp>
          <p:nvSpPr>
            <p:cNvPr id="66" name="TextBox 65"/>
            <p:cNvSpPr txBox="1"/>
            <p:nvPr/>
          </p:nvSpPr>
          <p:spPr bwMode="auto">
            <a:xfrm>
              <a:off x="719325" y="4186494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USB</a:t>
              </a:r>
              <a:endParaRPr lang="en-GB" sz="1200" dirty="0"/>
            </a:p>
          </p:txBody>
        </p:sp>
        <p:sp>
          <p:nvSpPr>
            <p:cNvPr id="67" name="TextBox 66"/>
            <p:cNvSpPr txBox="1"/>
            <p:nvPr/>
          </p:nvSpPr>
          <p:spPr bwMode="auto">
            <a:xfrm>
              <a:off x="719325" y="3836450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I/O</a:t>
              </a:r>
              <a:endParaRPr lang="en-GB" sz="1200" dirty="0"/>
            </a:p>
          </p:txBody>
        </p:sp>
        <p:sp>
          <p:nvSpPr>
            <p:cNvPr id="68" name="TextBox 67"/>
            <p:cNvSpPr txBox="1"/>
            <p:nvPr/>
          </p:nvSpPr>
          <p:spPr bwMode="auto">
            <a:xfrm>
              <a:off x="633713" y="3491168"/>
              <a:ext cx="571512" cy="2238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SDIO0</a:t>
              </a:r>
              <a:endParaRPr lang="en-GB" sz="1200" dirty="0"/>
            </a:p>
          </p:txBody>
        </p:sp>
        <p:sp>
          <p:nvSpPr>
            <p:cNvPr id="69" name="TextBox 68"/>
            <p:cNvSpPr txBox="1"/>
            <p:nvPr/>
          </p:nvSpPr>
          <p:spPr bwMode="auto">
            <a:xfrm>
              <a:off x="719325" y="3167319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SPI2</a:t>
              </a:r>
              <a:endParaRPr lang="en-GB" sz="1200" dirty="0"/>
            </a:p>
          </p:txBody>
        </p:sp>
        <p:sp>
          <p:nvSpPr>
            <p:cNvPr id="70" name="TextBox 69"/>
            <p:cNvSpPr txBox="1"/>
            <p:nvPr/>
          </p:nvSpPr>
          <p:spPr bwMode="auto">
            <a:xfrm>
              <a:off x="719325" y="2836325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SPI</a:t>
              </a:r>
              <a:r>
                <a:rPr lang="en-US" sz="1200" dirty="0"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en-GB" sz="1200" dirty="0"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 bwMode="auto">
            <a:xfrm>
              <a:off x="557707" y="1811197"/>
              <a:ext cx="647519" cy="2238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Rx</a:t>
              </a:r>
              <a:r>
                <a:rPr lang="en-US" sz="1200" dirty="0"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r>
                <a:rPr lang="en-US" sz="1200" dirty="0"/>
                <a:t>/Tx</a:t>
              </a:r>
              <a:r>
                <a:rPr lang="en-US" sz="1200" dirty="0"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</a:p>
          </p:txBody>
        </p:sp>
        <p:sp>
          <p:nvSpPr>
            <p:cNvPr id="72" name="TextBox 71"/>
            <p:cNvSpPr txBox="1"/>
            <p:nvPr/>
          </p:nvSpPr>
          <p:spPr bwMode="auto">
            <a:xfrm>
              <a:off x="719325" y="1471869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USB</a:t>
              </a:r>
              <a:endParaRPr lang="en-GB" sz="1200" dirty="0"/>
            </a:p>
          </p:txBody>
        </p:sp>
        <p:sp>
          <p:nvSpPr>
            <p:cNvPr id="73" name="TextBox 72"/>
            <p:cNvSpPr txBox="1"/>
            <p:nvPr/>
          </p:nvSpPr>
          <p:spPr bwMode="auto">
            <a:xfrm>
              <a:off x="557706" y="2157669"/>
              <a:ext cx="647869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Ethernet</a:t>
              </a:r>
              <a:endParaRPr lang="en-GB" sz="1200" dirty="0"/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1260008" y="147186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76" name="Straight Arrow Connector 75"/>
            <p:cNvCxnSpPr>
              <a:stCxn id="61" idx="0"/>
              <a:endCxn id="18" idx="2"/>
            </p:cNvCxnSpPr>
            <p:nvPr/>
          </p:nvCxnSpPr>
          <p:spPr bwMode="auto">
            <a:xfrm flipV="1">
              <a:off x="1907282" y="2366168"/>
              <a:ext cx="0" cy="14392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 bwMode="auto">
            <a:xfrm>
              <a:off x="1367193" y="2464849"/>
              <a:ext cx="0" cy="27027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 bwMode="auto">
            <a:xfrm>
              <a:off x="1260008" y="1539733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 bwMode="auto">
            <a:xfrm>
              <a:off x="1260008" y="160045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/>
            <p:cNvSpPr/>
            <p:nvPr/>
          </p:nvSpPr>
          <p:spPr bwMode="auto">
            <a:xfrm>
              <a:off x="1260008" y="1817149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82" name="Straight Connector 81"/>
            <p:cNvCxnSpPr/>
            <p:nvPr/>
          </p:nvCxnSpPr>
          <p:spPr bwMode="auto">
            <a:xfrm>
              <a:off x="1260008" y="1885014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 bwMode="auto">
            <a:xfrm>
              <a:off x="1260008" y="1945736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/>
            <p:cNvSpPr/>
            <p:nvPr/>
          </p:nvSpPr>
          <p:spPr bwMode="auto">
            <a:xfrm>
              <a:off x="1260008" y="2162431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85" name="Straight Connector 84"/>
            <p:cNvCxnSpPr/>
            <p:nvPr/>
          </p:nvCxnSpPr>
          <p:spPr bwMode="auto">
            <a:xfrm>
              <a:off x="1260008" y="2231486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 bwMode="auto">
            <a:xfrm>
              <a:off x="1260008" y="2292208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 86"/>
            <p:cNvSpPr/>
            <p:nvPr/>
          </p:nvSpPr>
          <p:spPr bwMode="auto">
            <a:xfrm>
              <a:off x="1260008" y="316731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88" name="Straight Connector 87"/>
            <p:cNvCxnSpPr/>
            <p:nvPr/>
          </p:nvCxnSpPr>
          <p:spPr bwMode="auto">
            <a:xfrm>
              <a:off x="1260008" y="3235183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 bwMode="auto">
            <a:xfrm>
              <a:off x="1260008" y="329590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89"/>
            <p:cNvSpPr/>
            <p:nvPr/>
          </p:nvSpPr>
          <p:spPr bwMode="auto">
            <a:xfrm>
              <a:off x="1260008" y="284346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91" name="Straight Connector 90"/>
            <p:cNvCxnSpPr/>
            <p:nvPr/>
          </p:nvCxnSpPr>
          <p:spPr bwMode="auto">
            <a:xfrm>
              <a:off x="1260008" y="2911333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 bwMode="auto">
            <a:xfrm>
              <a:off x="1260008" y="297205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/>
            <p:cNvSpPr/>
            <p:nvPr/>
          </p:nvSpPr>
          <p:spPr bwMode="auto">
            <a:xfrm>
              <a:off x="1260008" y="349116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94" name="Straight Connector 93"/>
            <p:cNvCxnSpPr/>
            <p:nvPr/>
          </p:nvCxnSpPr>
          <p:spPr bwMode="auto">
            <a:xfrm>
              <a:off x="1260008" y="3560224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 bwMode="auto">
            <a:xfrm>
              <a:off x="1260008" y="361975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/>
            <p:cNvSpPr/>
            <p:nvPr/>
          </p:nvSpPr>
          <p:spPr bwMode="auto">
            <a:xfrm>
              <a:off x="1260008" y="3837640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97" name="Straight Connector 96"/>
            <p:cNvCxnSpPr/>
            <p:nvPr/>
          </p:nvCxnSpPr>
          <p:spPr bwMode="auto">
            <a:xfrm>
              <a:off x="1260008" y="390550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auto">
            <a:xfrm>
              <a:off x="1260008" y="3966227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/>
            <p:cNvSpPr/>
            <p:nvPr/>
          </p:nvSpPr>
          <p:spPr bwMode="auto">
            <a:xfrm>
              <a:off x="1260008" y="419363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00" name="Straight Connector 99"/>
            <p:cNvCxnSpPr/>
            <p:nvPr/>
          </p:nvCxnSpPr>
          <p:spPr bwMode="auto">
            <a:xfrm>
              <a:off x="1260008" y="4261502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auto">
            <a:xfrm>
              <a:off x="1260008" y="4322224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auto">
            <a:xfrm>
              <a:off x="1368383" y="2356502"/>
              <a:ext cx="0" cy="486966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Arrow Connector 52"/>
          <p:cNvCxnSpPr>
            <a:stCxn id="33" idx="1"/>
            <a:endCxn id="15" idx="3"/>
          </p:cNvCxnSpPr>
          <p:nvPr/>
        </p:nvCxnSpPr>
        <p:spPr bwMode="auto">
          <a:xfrm flipH="1">
            <a:off x="3263161" y="4207131"/>
            <a:ext cx="576415" cy="271322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2" idx="1"/>
            <a:endCxn id="16" idx="3"/>
          </p:cNvCxnSpPr>
          <p:nvPr/>
        </p:nvCxnSpPr>
        <p:spPr bwMode="auto">
          <a:xfrm flipH="1">
            <a:off x="3264749" y="5345380"/>
            <a:ext cx="574827" cy="389937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39" idx="1"/>
            <a:endCxn id="17" idx="3"/>
          </p:cNvCxnSpPr>
          <p:nvPr/>
        </p:nvCxnSpPr>
        <p:spPr bwMode="auto">
          <a:xfrm flipH="1" flipV="1">
            <a:off x="3263161" y="2377298"/>
            <a:ext cx="576415" cy="32434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33" idx="1"/>
            <a:endCxn id="14" idx="3"/>
          </p:cNvCxnSpPr>
          <p:nvPr/>
        </p:nvCxnSpPr>
        <p:spPr bwMode="auto">
          <a:xfrm flipH="1" flipV="1">
            <a:off x="3263161" y="4070304"/>
            <a:ext cx="576415" cy="136827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30" idx="1"/>
            <a:endCxn id="13" idx="3"/>
          </p:cNvCxnSpPr>
          <p:nvPr/>
        </p:nvCxnSpPr>
        <p:spPr bwMode="auto">
          <a:xfrm flipH="1" flipV="1">
            <a:off x="3263161" y="2803129"/>
            <a:ext cx="576415" cy="23384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37" idx="1"/>
            <a:endCxn id="20" idx="3"/>
          </p:cNvCxnSpPr>
          <p:nvPr/>
        </p:nvCxnSpPr>
        <p:spPr bwMode="auto">
          <a:xfrm flipH="1">
            <a:off x="3263161" y="5010636"/>
            <a:ext cx="576415" cy="29885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36" idx="1"/>
            <a:endCxn id="19" idx="3"/>
          </p:cNvCxnSpPr>
          <p:nvPr/>
        </p:nvCxnSpPr>
        <p:spPr bwMode="auto">
          <a:xfrm flipH="1">
            <a:off x="3263161" y="4675309"/>
            <a:ext cx="576415" cy="20834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3" idx="1"/>
            <a:endCxn id="18" idx="3"/>
          </p:cNvCxnSpPr>
          <p:nvPr/>
        </p:nvCxnSpPr>
        <p:spPr bwMode="auto">
          <a:xfrm flipH="1" flipV="1">
            <a:off x="3263161" y="3237800"/>
            <a:ext cx="576415" cy="14087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63" idx="1"/>
            <a:endCxn id="61" idx="3"/>
          </p:cNvCxnSpPr>
          <p:nvPr/>
        </p:nvCxnSpPr>
        <p:spPr bwMode="auto">
          <a:xfrm flipH="1" flipV="1">
            <a:off x="3263161" y="3672471"/>
            <a:ext cx="576415" cy="4849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4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5F3ACF-5EE1-4689-9F61-641A86F36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CMSIS-Pack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82983F-0AC7-498F-A8BB-B128D3829B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Benefits of software packs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EBC69E6-A278-43AF-B1E1-746370AE3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9869" y="1745884"/>
            <a:ext cx="7303123" cy="4087104"/>
          </a:xfrm>
        </p:spPr>
        <p:txBody>
          <a:bodyPr/>
          <a:lstStyle/>
          <a:p>
            <a:pPr lvl="0"/>
            <a:r>
              <a:rPr lang="en-US" dirty="0"/>
              <a:t>Software components, examples, code templates, documentation, device and board support files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Semantic versioning for lifecycle management using an embedded industry standard for reliable production</a:t>
            </a:r>
          </a:p>
          <a:p>
            <a:endParaRPr lang="en-US" dirty="0"/>
          </a:p>
          <a:p>
            <a:r>
              <a:rPr lang="en-US" dirty="0"/>
              <a:t>Specify dependencies upon other packs, software components, toolchains, and APIs</a:t>
            </a:r>
          </a:p>
          <a:p>
            <a:endParaRPr lang="en-US" dirty="0"/>
          </a:p>
          <a:p>
            <a:r>
              <a:rPr lang="en-US" dirty="0"/>
              <a:t>Automatically replace files based on hardware selection or toolchain requirements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1FB717-5B92-4E74-AA22-E1DFD0C01064}"/>
              </a:ext>
            </a:extLst>
          </p:cNvPr>
          <p:cNvSpPr/>
          <p:nvPr/>
        </p:nvSpPr>
        <p:spPr bwMode="auto">
          <a:xfrm>
            <a:off x="492125" y="1745884"/>
            <a:ext cx="3600000" cy="576000"/>
          </a:xfrm>
          <a:prstGeom prst="rect">
            <a:avLst/>
          </a:prstGeom>
          <a:solidFill>
            <a:srgbClr val="128CAB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</a:rPr>
              <a:t>Delivery</a:t>
            </a:r>
            <a:endParaRPr lang="en-US" sz="28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798A81-9B14-4999-8B68-B6872CDFB1A4}"/>
              </a:ext>
            </a:extLst>
          </p:cNvPr>
          <p:cNvSpPr/>
          <p:nvPr/>
        </p:nvSpPr>
        <p:spPr bwMode="auto">
          <a:xfrm>
            <a:off x="492125" y="3068222"/>
            <a:ext cx="3600000" cy="576000"/>
          </a:xfrm>
          <a:prstGeom prst="rect">
            <a:avLst/>
          </a:prstGeom>
          <a:solidFill>
            <a:srgbClr val="00C1DC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</a:rPr>
              <a:t>Versioning</a:t>
            </a:r>
            <a:endParaRPr lang="en-US" sz="28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B97166-8643-4BF0-8282-AD270E89CCD7}"/>
              </a:ext>
            </a:extLst>
          </p:cNvPr>
          <p:cNvSpPr/>
          <p:nvPr/>
        </p:nvSpPr>
        <p:spPr bwMode="auto">
          <a:xfrm>
            <a:off x="492125" y="4319507"/>
            <a:ext cx="3600000" cy="576000"/>
          </a:xfrm>
          <a:prstGeom prst="rect">
            <a:avLst/>
          </a:prstGeom>
          <a:solidFill>
            <a:srgbClr val="95D6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</a:rPr>
              <a:t>Dependency</a:t>
            </a:r>
            <a:endParaRPr lang="en-US" sz="28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772DFB-9774-4840-B0C3-5BEF59A02708}"/>
              </a:ext>
            </a:extLst>
          </p:cNvPr>
          <p:cNvSpPr/>
          <p:nvPr/>
        </p:nvSpPr>
        <p:spPr bwMode="auto">
          <a:xfrm>
            <a:off x="492125" y="5529174"/>
            <a:ext cx="3600000" cy="576000"/>
          </a:xfrm>
          <a:prstGeom prst="rect">
            <a:avLst/>
          </a:prstGeom>
          <a:solidFill>
            <a:srgbClr val="FF6B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</a:rPr>
              <a:t>Retargeting</a:t>
            </a:r>
            <a:endParaRPr lang="en-US" sz="28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742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7A501E-6F85-4001-BC55-4DB30DBE0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CMSIS-Zone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AA7E2E-2799-4B65-9D70-EDA71D03B8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Simplify the configuration of modern embedded systems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407F5A-86AC-460C-B0ED-817E9EE99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Today, many microcontrollers offer multiple cores and additional MPUs</a:t>
            </a:r>
          </a:p>
          <a:p>
            <a:endParaRPr lang="en-GB" dirty="0"/>
          </a:p>
          <a:p>
            <a:r>
              <a:rPr lang="en-GB" dirty="0"/>
              <a:t>Modern Armv8-M based microcontrollers allow great flexibility in handling secure and non-secure programming. Thus, System partitioning can become a complex task</a:t>
            </a:r>
          </a:p>
          <a:p>
            <a:endParaRPr lang="en-GB" dirty="0"/>
          </a:p>
          <a:p>
            <a:r>
              <a:rPr lang="en-GB" dirty="0"/>
              <a:t>CMSIS-Zone defines methods to describe system resources and to partition these resources into multiple projects and execution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569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C912F-DA2B-46CA-B91B-09D81567836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/>
              <a:t>CMSIS-Zone</a:t>
            </a:r>
            <a:r>
              <a:rPr lang="en-US"/>
              <a:t> – </a:t>
            </a:r>
            <a:r>
              <a:rPr lang="de-DE"/>
              <a:t>Development Workflow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6BDEB9E8-5F85-408D-AF12-9B27B7B89EE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3581" y="1041448"/>
            <a:ext cx="11177849" cy="344401"/>
          </a:xfrm>
        </p:spPr>
        <p:txBody>
          <a:bodyPr/>
          <a:lstStyle/>
          <a:p>
            <a:pPr lvl="0"/>
            <a:r>
              <a:rPr lang="en-GB">
                <a:solidFill>
                  <a:srgbClr val="778C9F"/>
                </a:solidFill>
              </a:rPr>
              <a:t>Resource configuration for multi-processor systems and execution regions</a:t>
            </a:r>
          </a:p>
          <a:p>
            <a:pPr lvl="0"/>
            <a:endParaRPr lang="en-US">
              <a:solidFill>
                <a:srgbClr val="778C9F"/>
              </a:solidFill>
            </a:endParaRPr>
          </a:p>
        </p:txBody>
      </p:sp>
      <p:pic>
        <p:nvPicPr>
          <p:cNvPr id="4" name="Picture Placeholder 5">
            <a:extLst>
              <a:ext uri="{FF2B5EF4-FFF2-40B4-BE49-F238E27FC236}">
                <a16:creationId xmlns:a16="http://schemas.microsoft.com/office/drawing/2014/main" id="{7EC79E83-8F16-47F1-9635-E37D03A040FD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6985" b="461"/>
          <a:stretch>
            <a:fillRect/>
          </a:stretch>
        </p:blipFill>
        <p:spPr>
          <a:xfrm>
            <a:off x="6211206" y="1672072"/>
            <a:ext cx="5460225" cy="4085362"/>
          </a:xfr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4F4B92-8C00-44BB-A5AB-5C79E1E319EA}"/>
              </a:ext>
            </a:extLst>
          </p:cNvPr>
          <p:cNvSpPr txBox="1"/>
          <p:nvPr/>
        </p:nvSpPr>
        <p:spPr>
          <a:xfrm>
            <a:off x="737103" y="866860"/>
            <a:ext cx="10128246" cy="3650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5" tIns="45717" rIns="91425" bIns="45717" anchor="t" anchorCtr="0" compatLnSpc="1">
            <a:noAutofit/>
          </a:bodyPr>
          <a:lstStyle/>
          <a:p>
            <a:pPr defTabSz="604374" fontAlgn="auto" hangingPunct="1">
              <a:spcBef>
                <a:spcPts val="40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9">
              <a:solidFill>
                <a:srgbClr val="FFC700"/>
              </a:solidFill>
              <a:latin typeface="Gill Sans MT"/>
            </a:endParaRPr>
          </a:p>
        </p:txBody>
      </p:sp>
      <p:grpSp>
        <p:nvGrpSpPr>
          <p:cNvPr id="6" name="Group 48">
            <a:extLst>
              <a:ext uri="{FF2B5EF4-FFF2-40B4-BE49-F238E27FC236}">
                <a16:creationId xmlns:a16="http://schemas.microsoft.com/office/drawing/2014/main" id="{EA8E913A-D524-4455-B7EB-BD596757D596}"/>
              </a:ext>
            </a:extLst>
          </p:cNvPr>
          <p:cNvGrpSpPr/>
          <p:nvPr/>
        </p:nvGrpSpPr>
        <p:grpSpPr>
          <a:xfrm>
            <a:off x="864694" y="1802662"/>
            <a:ext cx="1367367" cy="1109993"/>
            <a:chOff x="863330" y="1802237"/>
            <a:chExt cx="1367723" cy="1110282"/>
          </a:xfrm>
        </p:grpSpPr>
        <p:sp>
          <p:nvSpPr>
            <p:cNvPr id="7" name="Chevron 51">
              <a:extLst>
                <a:ext uri="{FF2B5EF4-FFF2-40B4-BE49-F238E27FC236}">
                  <a16:creationId xmlns:a16="http://schemas.microsoft.com/office/drawing/2014/main" id="{866A89D7-8CE3-4190-B9BE-8AD22DA4F47C}"/>
                </a:ext>
              </a:extLst>
            </p:cNvPr>
            <p:cNvSpPr/>
            <p:nvPr/>
          </p:nvSpPr>
          <p:spPr>
            <a:xfrm rot="5400013">
              <a:off x="992051" y="1673517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4575"/>
            </a:solidFill>
            <a:ln w="12701" cap="flat">
              <a:solidFill>
                <a:srgbClr val="004575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" name="Chevron 4">
              <a:extLst>
                <a:ext uri="{FF2B5EF4-FFF2-40B4-BE49-F238E27FC236}">
                  <a16:creationId xmlns:a16="http://schemas.microsoft.com/office/drawing/2014/main" id="{3B3C7E9D-D362-4C64-80DD-958503F6DE2A}"/>
                </a:ext>
              </a:extLst>
            </p:cNvPr>
            <p:cNvSpPr/>
            <p:nvPr/>
          </p:nvSpPr>
          <p:spPr>
            <a:xfrm>
              <a:off x="863330" y="2190829"/>
              <a:ext cx="1367722" cy="333088"/>
            </a:xfrm>
            <a:prstGeom prst="rect">
              <a:avLst/>
            </a:prstGeom>
            <a:solidFill>
              <a:srgbClr val="004575"/>
            </a:solidFill>
            <a:ln w="9528" cap="flat">
              <a:solidFill>
                <a:srgbClr val="004575"/>
              </a:solidFill>
              <a:prstDash val="solid"/>
              <a:miter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System</a:t>
              </a:r>
              <a:br>
                <a:rPr lang="en-GB" sz="1799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Resources</a:t>
              </a:r>
            </a:p>
          </p:txBody>
        </p:sp>
      </p:grpSp>
      <p:grpSp>
        <p:nvGrpSpPr>
          <p:cNvPr id="9" name="Group 72">
            <a:extLst>
              <a:ext uri="{FF2B5EF4-FFF2-40B4-BE49-F238E27FC236}">
                <a16:creationId xmlns:a16="http://schemas.microsoft.com/office/drawing/2014/main" id="{C86A5E89-5F5F-441B-A446-9C1B9117FFF7}"/>
              </a:ext>
            </a:extLst>
          </p:cNvPr>
          <p:cNvGrpSpPr/>
          <p:nvPr/>
        </p:nvGrpSpPr>
        <p:grpSpPr>
          <a:xfrm>
            <a:off x="864694" y="2735472"/>
            <a:ext cx="1367367" cy="1109993"/>
            <a:chOff x="863330" y="2735290"/>
            <a:chExt cx="1367723" cy="1110282"/>
          </a:xfrm>
        </p:grpSpPr>
        <p:sp>
          <p:nvSpPr>
            <p:cNvPr id="10" name="Chevron 73">
              <a:extLst>
                <a:ext uri="{FF2B5EF4-FFF2-40B4-BE49-F238E27FC236}">
                  <a16:creationId xmlns:a16="http://schemas.microsoft.com/office/drawing/2014/main" id="{BA0152BA-E7E4-42F3-86B7-19E0FA192807}"/>
                </a:ext>
              </a:extLst>
            </p:cNvPr>
            <p:cNvSpPr/>
            <p:nvPr/>
          </p:nvSpPr>
          <p:spPr>
            <a:xfrm rot="5400013">
              <a:off x="992051" y="2606570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" name="Chevron 4">
              <a:extLst>
                <a:ext uri="{FF2B5EF4-FFF2-40B4-BE49-F238E27FC236}">
                  <a16:creationId xmlns:a16="http://schemas.microsoft.com/office/drawing/2014/main" id="{1215FFAA-92A0-4B3D-AD78-79D11388083F}"/>
                </a:ext>
              </a:extLst>
            </p:cNvPr>
            <p:cNvSpPr/>
            <p:nvPr/>
          </p:nvSpPr>
          <p:spPr>
            <a:xfrm>
              <a:off x="863330" y="3123892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Project</a:t>
              </a:r>
              <a:br>
                <a:rPr lang="en-GB" sz="1866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Zones</a:t>
              </a:r>
            </a:p>
          </p:txBody>
        </p:sp>
      </p:grpSp>
      <p:grpSp>
        <p:nvGrpSpPr>
          <p:cNvPr id="12" name="Group 75">
            <a:extLst>
              <a:ext uri="{FF2B5EF4-FFF2-40B4-BE49-F238E27FC236}">
                <a16:creationId xmlns:a16="http://schemas.microsoft.com/office/drawing/2014/main" id="{85C82662-5727-47C2-A81C-B0C365675087}"/>
              </a:ext>
            </a:extLst>
          </p:cNvPr>
          <p:cNvGrpSpPr/>
          <p:nvPr/>
        </p:nvGrpSpPr>
        <p:grpSpPr>
          <a:xfrm>
            <a:off x="864694" y="3667542"/>
            <a:ext cx="1367367" cy="1109993"/>
            <a:chOff x="863330" y="3667603"/>
            <a:chExt cx="1367723" cy="1110282"/>
          </a:xfrm>
        </p:grpSpPr>
        <p:sp>
          <p:nvSpPr>
            <p:cNvPr id="13" name="Chevron 76">
              <a:extLst>
                <a:ext uri="{FF2B5EF4-FFF2-40B4-BE49-F238E27FC236}">
                  <a16:creationId xmlns:a16="http://schemas.microsoft.com/office/drawing/2014/main" id="{9647828C-4177-4C88-83D9-A00B092BA48C}"/>
                </a:ext>
              </a:extLst>
            </p:cNvPr>
            <p:cNvSpPr/>
            <p:nvPr/>
          </p:nvSpPr>
          <p:spPr>
            <a:xfrm rot="5400013">
              <a:off x="992051" y="3538883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4" name="Chevron 4">
              <a:extLst>
                <a:ext uri="{FF2B5EF4-FFF2-40B4-BE49-F238E27FC236}">
                  <a16:creationId xmlns:a16="http://schemas.microsoft.com/office/drawing/2014/main" id="{F5CC1DD4-3C1D-4838-9D76-7B5F6860536E}"/>
                </a:ext>
              </a:extLst>
            </p:cNvPr>
            <p:cNvSpPr/>
            <p:nvPr/>
          </p:nvSpPr>
          <p:spPr>
            <a:xfrm>
              <a:off x="863330" y="4056205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Execution Zones</a:t>
              </a:r>
            </a:p>
          </p:txBody>
        </p:sp>
      </p:grpSp>
      <p:grpSp>
        <p:nvGrpSpPr>
          <p:cNvPr id="15" name="Group 78">
            <a:extLst>
              <a:ext uri="{FF2B5EF4-FFF2-40B4-BE49-F238E27FC236}">
                <a16:creationId xmlns:a16="http://schemas.microsoft.com/office/drawing/2014/main" id="{03893EAE-4C6B-4191-952F-CA59D46FE7F5}"/>
              </a:ext>
            </a:extLst>
          </p:cNvPr>
          <p:cNvGrpSpPr/>
          <p:nvPr/>
        </p:nvGrpSpPr>
        <p:grpSpPr>
          <a:xfrm>
            <a:off x="864694" y="4624378"/>
            <a:ext cx="1367367" cy="1109993"/>
            <a:chOff x="863330" y="4624688"/>
            <a:chExt cx="1367723" cy="1110282"/>
          </a:xfrm>
        </p:grpSpPr>
        <p:sp>
          <p:nvSpPr>
            <p:cNvPr id="16" name="Chevron 79">
              <a:extLst>
                <a:ext uri="{FF2B5EF4-FFF2-40B4-BE49-F238E27FC236}">
                  <a16:creationId xmlns:a16="http://schemas.microsoft.com/office/drawing/2014/main" id="{D114672C-30A2-418E-B980-499B4011A5EC}"/>
                </a:ext>
              </a:extLst>
            </p:cNvPr>
            <p:cNvSpPr/>
            <p:nvPr/>
          </p:nvSpPr>
          <p:spPr>
            <a:xfrm rot="5400013">
              <a:off x="992051" y="4495968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" name="Chevron 4">
              <a:extLst>
                <a:ext uri="{FF2B5EF4-FFF2-40B4-BE49-F238E27FC236}">
                  <a16:creationId xmlns:a16="http://schemas.microsoft.com/office/drawing/2014/main" id="{C721E522-8176-4483-9196-068D5D7B5EF2}"/>
                </a:ext>
              </a:extLst>
            </p:cNvPr>
            <p:cNvSpPr/>
            <p:nvPr/>
          </p:nvSpPr>
          <p:spPr>
            <a:xfrm>
              <a:off x="863330" y="5013280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Build</a:t>
              </a:r>
            </a:p>
          </p:txBody>
        </p:sp>
      </p:grpSp>
      <p:sp>
        <p:nvSpPr>
          <p:cNvPr id="18" name="Round Same Side Corner Rectangle 85">
            <a:extLst>
              <a:ext uri="{FF2B5EF4-FFF2-40B4-BE49-F238E27FC236}">
                <a16:creationId xmlns:a16="http://schemas.microsoft.com/office/drawing/2014/main" id="{8380AEC1-2632-4B33-A32B-A037A9A70198}"/>
              </a:ext>
            </a:extLst>
          </p:cNvPr>
          <p:cNvSpPr/>
          <p:nvPr/>
        </p:nvSpPr>
        <p:spPr>
          <a:xfrm rot="5400013">
            <a:off x="3533088" y="501636"/>
            <a:ext cx="847299" cy="344935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val 16667"/>
              <a:gd name="f8" fmla="abs f3"/>
              <a:gd name="f9" fmla="abs f4"/>
              <a:gd name="f10" fmla="abs f5"/>
              <a:gd name="f11" fmla="?: f8 f3 1"/>
              <a:gd name="f12" fmla="?: f9 f4 1"/>
              <a:gd name="f13" fmla="?: f10 f5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6 f18 1"/>
              <a:gd name="f24" fmla="+- f22 0 f6"/>
              <a:gd name="f25" fmla="+- f21 0 f6"/>
              <a:gd name="f26" fmla="*/ f21 f18 1"/>
              <a:gd name="f27" fmla="*/ f22 f18 1"/>
              <a:gd name="f28" fmla="min f25 f24"/>
              <a:gd name="f29" fmla="*/ f28 f7 1"/>
              <a:gd name="f30" fmla="*/ f28 f6 1"/>
              <a:gd name="f31" fmla="*/ f29 1 100000"/>
              <a:gd name="f32" fmla="*/ f30 1 100000"/>
              <a:gd name="f33" fmla="+- f21 0 f31"/>
              <a:gd name="f34" fmla="+- f22 0 f32"/>
              <a:gd name="f35" fmla="+- f31 0 f32"/>
              <a:gd name="f36" fmla="*/ f31 29289 1"/>
              <a:gd name="f37" fmla="*/ f32 29289 1"/>
              <a:gd name="f38" fmla="*/ f31 f18 1"/>
              <a:gd name="f39" fmla="*/ f32 f18 1"/>
              <a:gd name="f40" fmla="*/ f36 1 100000"/>
              <a:gd name="f41" fmla="*/ f37 1 100000"/>
              <a:gd name="f42" fmla="*/ f33 f18 1"/>
              <a:gd name="f43" fmla="*/ f34 f18 1"/>
              <a:gd name="f44" fmla="?: f35 f40 f41"/>
              <a:gd name="f45" fmla="+- f22 0 f41"/>
              <a:gd name="f46" fmla="*/ f40 f18 1"/>
              <a:gd name="f47" fmla="+- f21 0 f44"/>
              <a:gd name="f48" fmla="*/ f44 f18 1"/>
              <a:gd name="f49" fmla="*/ f45 f18 1"/>
              <a:gd name="f50" fmla="*/ f47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46" r="f50" b="f49"/>
            <a:pathLst>
              <a:path>
                <a:moveTo>
                  <a:pt x="f38" y="f23"/>
                </a:moveTo>
                <a:lnTo>
                  <a:pt x="f42" y="f23"/>
                </a:lnTo>
                <a:arcTo wR="f38" hR="f38" stAng="f2" swAng="f1"/>
                <a:lnTo>
                  <a:pt x="f26" y="f43"/>
                </a:lnTo>
                <a:arcTo wR="f39" hR="f39" stAng="f6" swAng="f1"/>
                <a:lnTo>
                  <a:pt x="f39" y="f27"/>
                </a:lnTo>
                <a:arcTo wR="f39" hR="f39" stAng="f1" swAng="f1"/>
                <a:lnTo>
                  <a:pt x="f23" y="f38"/>
                </a:lnTo>
                <a:arcTo wR="f38" hR="f38" stAng="f0" swAng="f1"/>
                <a:close/>
              </a:path>
            </a:pathLst>
          </a:custGeom>
          <a:solidFill>
            <a:srgbClr val="FFFFFF">
              <a:alpha val="90000"/>
            </a:srgbClr>
          </a:solidFill>
          <a:ln w="12701" cap="flat">
            <a:solidFill>
              <a:srgbClr val="0091BD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914126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99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Round Same Side Corner Rectangle 4">
            <a:extLst>
              <a:ext uri="{FF2B5EF4-FFF2-40B4-BE49-F238E27FC236}">
                <a16:creationId xmlns:a16="http://schemas.microsoft.com/office/drawing/2014/main" id="{D7D88FB9-66C1-4093-B0E3-6C2411847966}"/>
              </a:ext>
            </a:extLst>
          </p:cNvPr>
          <p:cNvSpPr/>
          <p:nvPr/>
        </p:nvSpPr>
        <p:spPr>
          <a:xfrm>
            <a:off x="2232060" y="1844018"/>
            <a:ext cx="3275423" cy="76457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 dirty="0">
                <a:solidFill>
                  <a:srgbClr val="000000"/>
                </a:solidFill>
                <a:latin typeface="Calibri"/>
              </a:rPr>
              <a:t>List available system resources</a:t>
            </a:r>
            <a:br>
              <a:rPr lang="en-GB" sz="1866" dirty="0">
                <a:solidFill>
                  <a:srgbClr val="000000"/>
                </a:solidFill>
                <a:latin typeface="Calibri"/>
              </a:rPr>
            </a:br>
            <a:r>
              <a:rPr lang="en-GB" sz="1866" dirty="0">
                <a:solidFill>
                  <a:srgbClr val="000000"/>
                </a:solidFill>
                <a:latin typeface="Calibri"/>
              </a:rPr>
              <a:t>in multi-processor systems</a:t>
            </a:r>
          </a:p>
        </p:txBody>
      </p:sp>
      <p:grpSp>
        <p:nvGrpSpPr>
          <p:cNvPr id="20" name="Group 87">
            <a:extLst>
              <a:ext uri="{FF2B5EF4-FFF2-40B4-BE49-F238E27FC236}">
                <a16:creationId xmlns:a16="http://schemas.microsoft.com/office/drawing/2014/main" id="{B9FCB177-9D40-4F03-98A2-1CCBC6DF8B38}"/>
              </a:ext>
            </a:extLst>
          </p:cNvPr>
          <p:cNvGrpSpPr/>
          <p:nvPr/>
        </p:nvGrpSpPr>
        <p:grpSpPr>
          <a:xfrm>
            <a:off x="2223962" y="2735481"/>
            <a:ext cx="3449351" cy="847299"/>
            <a:chOff x="2222952" y="2735299"/>
            <a:chExt cx="3450250" cy="847520"/>
          </a:xfrm>
        </p:grpSpPr>
        <p:sp>
          <p:nvSpPr>
            <p:cNvPr id="21" name="Round Same Side Corner Rectangle 88">
              <a:extLst>
                <a:ext uri="{FF2B5EF4-FFF2-40B4-BE49-F238E27FC236}">
                  <a16:creationId xmlns:a16="http://schemas.microsoft.com/office/drawing/2014/main" id="{7C5301C6-FFD1-4AB1-9456-70B007AD754B}"/>
                </a:ext>
              </a:extLst>
            </p:cNvPr>
            <p:cNvSpPr/>
            <p:nvPr/>
          </p:nvSpPr>
          <p:spPr>
            <a:xfrm rot="5400013">
              <a:off x="3524317" y="1433934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" name="Round Same Side Corner Rectangle 4">
              <a:extLst>
                <a:ext uri="{FF2B5EF4-FFF2-40B4-BE49-F238E27FC236}">
                  <a16:creationId xmlns:a16="http://schemas.microsoft.com/office/drawing/2014/main" id="{0BFB035F-2DAA-4E2E-B8D9-83F069D00B3E}"/>
                </a:ext>
              </a:extLst>
            </p:cNvPr>
            <p:cNvSpPr/>
            <p:nvPr/>
          </p:nvSpPr>
          <p:spPr>
            <a:xfrm>
              <a:off x="2222952" y="2776667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Select resources for 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independent software projects</a:t>
              </a:r>
            </a:p>
          </p:txBody>
        </p:sp>
      </p:grpSp>
      <p:grpSp>
        <p:nvGrpSpPr>
          <p:cNvPr id="23" name="Group 90">
            <a:extLst>
              <a:ext uri="{FF2B5EF4-FFF2-40B4-BE49-F238E27FC236}">
                <a16:creationId xmlns:a16="http://schemas.microsoft.com/office/drawing/2014/main" id="{3DD71FDF-5084-4E05-9E79-85B4F2DE2817}"/>
              </a:ext>
            </a:extLst>
          </p:cNvPr>
          <p:cNvGrpSpPr/>
          <p:nvPr/>
        </p:nvGrpSpPr>
        <p:grpSpPr>
          <a:xfrm>
            <a:off x="2232060" y="3665997"/>
            <a:ext cx="3449352" cy="847299"/>
            <a:chOff x="2231053" y="3666058"/>
            <a:chExt cx="3450251" cy="847520"/>
          </a:xfrm>
        </p:grpSpPr>
        <p:sp>
          <p:nvSpPr>
            <p:cNvPr id="24" name="Round Same Side Corner Rectangle 91">
              <a:extLst>
                <a:ext uri="{FF2B5EF4-FFF2-40B4-BE49-F238E27FC236}">
                  <a16:creationId xmlns:a16="http://schemas.microsoft.com/office/drawing/2014/main" id="{5973354A-CDB7-4FEC-9C34-0AC356B0359C}"/>
                </a:ext>
              </a:extLst>
            </p:cNvPr>
            <p:cNvSpPr/>
            <p:nvPr/>
          </p:nvSpPr>
          <p:spPr>
            <a:xfrm rot="5400013">
              <a:off x="3532419" y="236469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" name="Round Same Side Corner Rectangle 4">
              <a:extLst>
                <a:ext uri="{FF2B5EF4-FFF2-40B4-BE49-F238E27FC236}">
                  <a16:creationId xmlns:a16="http://schemas.microsoft.com/office/drawing/2014/main" id="{1163D95A-A54A-4E58-86FF-AE0D1542B0D1}"/>
                </a:ext>
              </a:extLst>
            </p:cNvPr>
            <p:cNvSpPr/>
            <p:nvPr/>
          </p:nvSpPr>
          <p:spPr>
            <a:xfrm>
              <a:off x="2231053" y="3707434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Partition memory &amp; peripherals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for safe process execution</a:t>
              </a:r>
            </a:p>
          </p:txBody>
        </p:sp>
      </p:grpSp>
      <p:grpSp>
        <p:nvGrpSpPr>
          <p:cNvPr id="26" name="Group 93">
            <a:extLst>
              <a:ext uri="{FF2B5EF4-FFF2-40B4-BE49-F238E27FC236}">
                <a16:creationId xmlns:a16="http://schemas.microsoft.com/office/drawing/2014/main" id="{37E89AB2-1DD2-4A4A-879E-721981003697}"/>
              </a:ext>
            </a:extLst>
          </p:cNvPr>
          <p:cNvGrpSpPr/>
          <p:nvPr/>
        </p:nvGrpSpPr>
        <p:grpSpPr>
          <a:xfrm>
            <a:off x="2232060" y="4624378"/>
            <a:ext cx="3449352" cy="847299"/>
            <a:chOff x="2231053" y="4624688"/>
            <a:chExt cx="3450251" cy="847520"/>
          </a:xfrm>
        </p:grpSpPr>
        <p:sp>
          <p:nvSpPr>
            <p:cNvPr id="27" name="Round Same Side Corner Rectangle 94">
              <a:extLst>
                <a:ext uri="{FF2B5EF4-FFF2-40B4-BE49-F238E27FC236}">
                  <a16:creationId xmlns:a16="http://schemas.microsoft.com/office/drawing/2014/main" id="{DBD86066-5DAD-4ED6-AB60-A4451D19043A}"/>
                </a:ext>
              </a:extLst>
            </p:cNvPr>
            <p:cNvSpPr/>
            <p:nvPr/>
          </p:nvSpPr>
          <p:spPr>
            <a:xfrm rot="5400013">
              <a:off x="3532419" y="332332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8" name="Round Same Side Corner Rectangle 4">
              <a:extLst>
                <a:ext uri="{FF2B5EF4-FFF2-40B4-BE49-F238E27FC236}">
                  <a16:creationId xmlns:a16="http://schemas.microsoft.com/office/drawing/2014/main" id="{EC5CC126-951B-46C2-9D94-38FB36F0921D}"/>
                </a:ext>
              </a:extLst>
            </p:cNvPr>
            <p:cNvSpPr/>
            <p:nvPr/>
          </p:nvSpPr>
          <p:spPr>
            <a:xfrm>
              <a:off x="2231053" y="4666055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Generate tool setup and</a:t>
              </a:r>
            </a:p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hardware configuration</a:t>
              </a:r>
            </a:p>
          </p:txBody>
        </p:sp>
      </p:grpSp>
      <p:sp>
        <p:nvSpPr>
          <p:cNvPr id="30" name="Round Same Side Corner Rectangle 4">
            <a:extLst>
              <a:ext uri="{FF2B5EF4-FFF2-40B4-BE49-F238E27FC236}">
                <a16:creationId xmlns:a16="http://schemas.microsoft.com/office/drawing/2014/main" id="{79FDF4D8-2027-4779-ABA6-CC4FE06ABB96}"/>
              </a:ext>
            </a:extLst>
          </p:cNvPr>
          <p:cNvSpPr/>
          <p:nvPr/>
        </p:nvSpPr>
        <p:spPr>
          <a:xfrm>
            <a:off x="6211206" y="5905501"/>
            <a:ext cx="3746983" cy="7300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 dirty="0">
                <a:solidFill>
                  <a:srgbClr val="000000"/>
                </a:solidFill>
                <a:latin typeface="Calibri"/>
              </a:rPr>
              <a:t>Resources may be imported from CMSIS-Pack and CMSIS-SVD files</a:t>
            </a:r>
          </a:p>
        </p:txBody>
      </p:sp>
    </p:spTree>
    <p:extLst>
      <p:ext uri="{BB962C8B-B14F-4D97-AF65-F5344CB8AC3E}">
        <p14:creationId xmlns:p14="http://schemas.microsoft.com/office/powerpoint/2010/main" val="1006646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C0FBB-5994-4F74-90E7-1421980BADD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/>
              <a:t>CMSIS-Zone</a:t>
            </a:r>
            <a:r>
              <a:rPr lang="en-US"/>
              <a:t> – </a:t>
            </a:r>
            <a:r>
              <a:rPr lang="de-DE"/>
              <a:t>Development Workflow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B48ED39B-D4B5-40E4-8648-EB046F73EE7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3581" y="1041448"/>
            <a:ext cx="11177849" cy="344401"/>
          </a:xfrm>
        </p:spPr>
        <p:txBody>
          <a:bodyPr/>
          <a:lstStyle/>
          <a:p>
            <a:pPr lvl="0"/>
            <a:r>
              <a:rPr lang="en-GB">
                <a:solidFill>
                  <a:srgbClr val="778C9F"/>
                </a:solidFill>
              </a:rPr>
              <a:t>Resource configuration for multi-processor systems and execution regions</a:t>
            </a:r>
          </a:p>
          <a:p>
            <a:pPr lvl="0"/>
            <a:endParaRPr lang="en-US">
              <a:solidFill>
                <a:srgbClr val="778C9F"/>
              </a:solidFill>
            </a:endParaRPr>
          </a:p>
        </p:txBody>
      </p:sp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1AF2E309-FF1F-4E60-8EA6-66C047331BBB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7296" b="821"/>
          <a:stretch>
            <a:fillRect/>
          </a:stretch>
        </p:blipFill>
        <p:spPr>
          <a:xfrm>
            <a:off x="6211206" y="1672072"/>
            <a:ext cx="5460225" cy="4085362"/>
          </a:xfr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E34E47-392B-433A-AC22-E29E16AA6C87}"/>
              </a:ext>
            </a:extLst>
          </p:cNvPr>
          <p:cNvSpPr txBox="1"/>
          <p:nvPr/>
        </p:nvSpPr>
        <p:spPr>
          <a:xfrm>
            <a:off x="737103" y="866860"/>
            <a:ext cx="10128246" cy="3650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5" tIns="45717" rIns="91425" bIns="45717" anchor="t" anchorCtr="0" compatLnSpc="1">
            <a:noAutofit/>
          </a:bodyPr>
          <a:lstStyle/>
          <a:p>
            <a:pPr defTabSz="604374" fontAlgn="auto" hangingPunct="1">
              <a:spcBef>
                <a:spcPts val="40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9">
              <a:solidFill>
                <a:srgbClr val="FFC700"/>
              </a:solidFill>
              <a:latin typeface="Gill Sans MT"/>
            </a:endParaRPr>
          </a:p>
        </p:txBody>
      </p:sp>
      <p:grpSp>
        <p:nvGrpSpPr>
          <p:cNvPr id="6" name="Group 48">
            <a:extLst>
              <a:ext uri="{FF2B5EF4-FFF2-40B4-BE49-F238E27FC236}">
                <a16:creationId xmlns:a16="http://schemas.microsoft.com/office/drawing/2014/main" id="{5FC3EA52-4C41-4E8E-8EB4-294B6FC7DF30}"/>
              </a:ext>
            </a:extLst>
          </p:cNvPr>
          <p:cNvGrpSpPr/>
          <p:nvPr/>
        </p:nvGrpSpPr>
        <p:grpSpPr>
          <a:xfrm>
            <a:off x="864694" y="1802662"/>
            <a:ext cx="1367367" cy="1109993"/>
            <a:chOff x="863330" y="1802237"/>
            <a:chExt cx="1367723" cy="1110282"/>
          </a:xfrm>
        </p:grpSpPr>
        <p:sp>
          <p:nvSpPr>
            <p:cNvPr id="7" name="Chevron 51">
              <a:extLst>
                <a:ext uri="{FF2B5EF4-FFF2-40B4-BE49-F238E27FC236}">
                  <a16:creationId xmlns:a16="http://schemas.microsoft.com/office/drawing/2014/main" id="{D1E32DE7-67F6-4E8B-9049-BD02C1E8A502}"/>
                </a:ext>
              </a:extLst>
            </p:cNvPr>
            <p:cNvSpPr/>
            <p:nvPr/>
          </p:nvSpPr>
          <p:spPr>
            <a:xfrm rot="5400013">
              <a:off x="992051" y="1673517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" name="Chevron 4">
              <a:extLst>
                <a:ext uri="{FF2B5EF4-FFF2-40B4-BE49-F238E27FC236}">
                  <a16:creationId xmlns:a16="http://schemas.microsoft.com/office/drawing/2014/main" id="{6A053653-FEE3-455C-B27D-EC3BB315CAB4}"/>
                </a:ext>
              </a:extLst>
            </p:cNvPr>
            <p:cNvSpPr/>
            <p:nvPr/>
          </p:nvSpPr>
          <p:spPr>
            <a:xfrm>
              <a:off x="863330" y="2190829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System</a:t>
              </a:r>
              <a:br>
                <a:rPr lang="en-GB" sz="1799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Resources</a:t>
              </a:r>
            </a:p>
          </p:txBody>
        </p:sp>
      </p:grpSp>
      <p:grpSp>
        <p:nvGrpSpPr>
          <p:cNvPr id="9" name="Group 72">
            <a:extLst>
              <a:ext uri="{FF2B5EF4-FFF2-40B4-BE49-F238E27FC236}">
                <a16:creationId xmlns:a16="http://schemas.microsoft.com/office/drawing/2014/main" id="{BC297604-97A4-48AF-A92C-498F1B7F4ED6}"/>
              </a:ext>
            </a:extLst>
          </p:cNvPr>
          <p:cNvGrpSpPr/>
          <p:nvPr/>
        </p:nvGrpSpPr>
        <p:grpSpPr>
          <a:xfrm>
            <a:off x="864694" y="2735472"/>
            <a:ext cx="1367367" cy="1109993"/>
            <a:chOff x="863330" y="2735290"/>
            <a:chExt cx="1367723" cy="1110282"/>
          </a:xfrm>
        </p:grpSpPr>
        <p:sp>
          <p:nvSpPr>
            <p:cNvPr id="10" name="Chevron 73">
              <a:extLst>
                <a:ext uri="{FF2B5EF4-FFF2-40B4-BE49-F238E27FC236}">
                  <a16:creationId xmlns:a16="http://schemas.microsoft.com/office/drawing/2014/main" id="{40FBC4FA-5482-474E-8A7F-9A378B4A29BD}"/>
                </a:ext>
              </a:extLst>
            </p:cNvPr>
            <p:cNvSpPr/>
            <p:nvPr/>
          </p:nvSpPr>
          <p:spPr>
            <a:xfrm rot="5400013">
              <a:off x="992051" y="2606570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4575"/>
            </a:solidFill>
            <a:ln w="12701" cap="flat">
              <a:solidFill>
                <a:srgbClr val="004575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" name="Chevron 4">
              <a:extLst>
                <a:ext uri="{FF2B5EF4-FFF2-40B4-BE49-F238E27FC236}">
                  <a16:creationId xmlns:a16="http://schemas.microsoft.com/office/drawing/2014/main" id="{C7485633-A0B8-403F-8EEC-EEDC982A3ED7}"/>
                </a:ext>
              </a:extLst>
            </p:cNvPr>
            <p:cNvSpPr/>
            <p:nvPr/>
          </p:nvSpPr>
          <p:spPr>
            <a:xfrm>
              <a:off x="863330" y="3123892"/>
              <a:ext cx="1367722" cy="333088"/>
            </a:xfrm>
            <a:prstGeom prst="rect">
              <a:avLst/>
            </a:prstGeom>
            <a:solidFill>
              <a:srgbClr val="004575"/>
            </a:solidFill>
            <a:ln w="9528" cap="flat">
              <a:solidFill>
                <a:srgbClr val="004575"/>
              </a:solidFill>
              <a:prstDash val="solid"/>
              <a:miter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Project</a:t>
              </a:r>
              <a:br>
                <a:rPr lang="en-GB" sz="1866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Zones</a:t>
              </a:r>
            </a:p>
          </p:txBody>
        </p:sp>
      </p:grpSp>
      <p:grpSp>
        <p:nvGrpSpPr>
          <p:cNvPr id="12" name="Group 75">
            <a:extLst>
              <a:ext uri="{FF2B5EF4-FFF2-40B4-BE49-F238E27FC236}">
                <a16:creationId xmlns:a16="http://schemas.microsoft.com/office/drawing/2014/main" id="{C889DE46-1271-4DA0-A5FF-F2784556383D}"/>
              </a:ext>
            </a:extLst>
          </p:cNvPr>
          <p:cNvGrpSpPr/>
          <p:nvPr/>
        </p:nvGrpSpPr>
        <p:grpSpPr>
          <a:xfrm>
            <a:off x="864694" y="3667542"/>
            <a:ext cx="1367367" cy="1109993"/>
            <a:chOff x="863330" y="3667603"/>
            <a:chExt cx="1367723" cy="1110282"/>
          </a:xfrm>
        </p:grpSpPr>
        <p:sp>
          <p:nvSpPr>
            <p:cNvPr id="13" name="Chevron 76">
              <a:extLst>
                <a:ext uri="{FF2B5EF4-FFF2-40B4-BE49-F238E27FC236}">
                  <a16:creationId xmlns:a16="http://schemas.microsoft.com/office/drawing/2014/main" id="{552A99F5-D2FF-4793-95C4-8A25C618CE1A}"/>
                </a:ext>
              </a:extLst>
            </p:cNvPr>
            <p:cNvSpPr/>
            <p:nvPr/>
          </p:nvSpPr>
          <p:spPr>
            <a:xfrm rot="5400013">
              <a:off x="992051" y="3538883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4" name="Chevron 4">
              <a:extLst>
                <a:ext uri="{FF2B5EF4-FFF2-40B4-BE49-F238E27FC236}">
                  <a16:creationId xmlns:a16="http://schemas.microsoft.com/office/drawing/2014/main" id="{5EEDB66A-96BC-45BD-9D22-854972B3D1FE}"/>
                </a:ext>
              </a:extLst>
            </p:cNvPr>
            <p:cNvSpPr/>
            <p:nvPr/>
          </p:nvSpPr>
          <p:spPr>
            <a:xfrm>
              <a:off x="863330" y="4056205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Execution Zones</a:t>
              </a:r>
            </a:p>
          </p:txBody>
        </p:sp>
      </p:grpSp>
      <p:grpSp>
        <p:nvGrpSpPr>
          <p:cNvPr id="15" name="Group 78">
            <a:extLst>
              <a:ext uri="{FF2B5EF4-FFF2-40B4-BE49-F238E27FC236}">
                <a16:creationId xmlns:a16="http://schemas.microsoft.com/office/drawing/2014/main" id="{F6DC01C8-D0CD-4930-994E-7CEA53F2224F}"/>
              </a:ext>
            </a:extLst>
          </p:cNvPr>
          <p:cNvGrpSpPr/>
          <p:nvPr/>
        </p:nvGrpSpPr>
        <p:grpSpPr>
          <a:xfrm>
            <a:off x="864694" y="4624378"/>
            <a:ext cx="1367367" cy="1109993"/>
            <a:chOff x="863330" y="4624688"/>
            <a:chExt cx="1367723" cy="1110282"/>
          </a:xfrm>
        </p:grpSpPr>
        <p:sp>
          <p:nvSpPr>
            <p:cNvPr id="16" name="Chevron 79">
              <a:extLst>
                <a:ext uri="{FF2B5EF4-FFF2-40B4-BE49-F238E27FC236}">
                  <a16:creationId xmlns:a16="http://schemas.microsoft.com/office/drawing/2014/main" id="{BA8B83C6-6995-4793-9AAF-7D080E13FE25}"/>
                </a:ext>
              </a:extLst>
            </p:cNvPr>
            <p:cNvSpPr/>
            <p:nvPr/>
          </p:nvSpPr>
          <p:spPr>
            <a:xfrm rot="5400013">
              <a:off x="992051" y="4495968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" name="Chevron 4">
              <a:extLst>
                <a:ext uri="{FF2B5EF4-FFF2-40B4-BE49-F238E27FC236}">
                  <a16:creationId xmlns:a16="http://schemas.microsoft.com/office/drawing/2014/main" id="{5AFEA254-AA44-4FC0-89A4-CDC64821EB75}"/>
                </a:ext>
              </a:extLst>
            </p:cNvPr>
            <p:cNvSpPr/>
            <p:nvPr/>
          </p:nvSpPr>
          <p:spPr>
            <a:xfrm>
              <a:off x="863330" y="5013280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Build</a:t>
              </a:r>
            </a:p>
          </p:txBody>
        </p:sp>
      </p:grpSp>
      <p:sp>
        <p:nvSpPr>
          <p:cNvPr id="18" name="Round Same Side Corner Rectangle 85">
            <a:extLst>
              <a:ext uri="{FF2B5EF4-FFF2-40B4-BE49-F238E27FC236}">
                <a16:creationId xmlns:a16="http://schemas.microsoft.com/office/drawing/2014/main" id="{04CC4569-1E1B-423D-8BE7-A0334F76CE8F}"/>
              </a:ext>
            </a:extLst>
          </p:cNvPr>
          <p:cNvSpPr/>
          <p:nvPr/>
        </p:nvSpPr>
        <p:spPr>
          <a:xfrm rot="5400013">
            <a:off x="3533088" y="501636"/>
            <a:ext cx="847299" cy="344935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val 16667"/>
              <a:gd name="f8" fmla="abs f3"/>
              <a:gd name="f9" fmla="abs f4"/>
              <a:gd name="f10" fmla="abs f5"/>
              <a:gd name="f11" fmla="?: f8 f3 1"/>
              <a:gd name="f12" fmla="?: f9 f4 1"/>
              <a:gd name="f13" fmla="?: f10 f5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6 f18 1"/>
              <a:gd name="f24" fmla="+- f22 0 f6"/>
              <a:gd name="f25" fmla="+- f21 0 f6"/>
              <a:gd name="f26" fmla="*/ f21 f18 1"/>
              <a:gd name="f27" fmla="*/ f22 f18 1"/>
              <a:gd name="f28" fmla="min f25 f24"/>
              <a:gd name="f29" fmla="*/ f28 f7 1"/>
              <a:gd name="f30" fmla="*/ f28 f6 1"/>
              <a:gd name="f31" fmla="*/ f29 1 100000"/>
              <a:gd name="f32" fmla="*/ f30 1 100000"/>
              <a:gd name="f33" fmla="+- f21 0 f31"/>
              <a:gd name="f34" fmla="+- f22 0 f32"/>
              <a:gd name="f35" fmla="+- f31 0 f32"/>
              <a:gd name="f36" fmla="*/ f31 29289 1"/>
              <a:gd name="f37" fmla="*/ f32 29289 1"/>
              <a:gd name="f38" fmla="*/ f31 f18 1"/>
              <a:gd name="f39" fmla="*/ f32 f18 1"/>
              <a:gd name="f40" fmla="*/ f36 1 100000"/>
              <a:gd name="f41" fmla="*/ f37 1 100000"/>
              <a:gd name="f42" fmla="*/ f33 f18 1"/>
              <a:gd name="f43" fmla="*/ f34 f18 1"/>
              <a:gd name="f44" fmla="?: f35 f40 f41"/>
              <a:gd name="f45" fmla="+- f22 0 f41"/>
              <a:gd name="f46" fmla="*/ f40 f18 1"/>
              <a:gd name="f47" fmla="+- f21 0 f44"/>
              <a:gd name="f48" fmla="*/ f44 f18 1"/>
              <a:gd name="f49" fmla="*/ f45 f18 1"/>
              <a:gd name="f50" fmla="*/ f47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46" r="f50" b="f49"/>
            <a:pathLst>
              <a:path>
                <a:moveTo>
                  <a:pt x="f38" y="f23"/>
                </a:moveTo>
                <a:lnTo>
                  <a:pt x="f42" y="f23"/>
                </a:lnTo>
                <a:arcTo wR="f38" hR="f38" stAng="f2" swAng="f1"/>
                <a:lnTo>
                  <a:pt x="f26" y="f43"/>
                </a:lnTo>
                <a:arcTo wR="f39" hR="f39" stAng="f6" swAng="f1"/>
                <a:lnTo>
                  <a:pt x="f39" y="f27"/>
                </a:lnTo>
                <a:arcTo wR="f39" hR="f39" stAng="f1" swAng="f1"/>
                <a:lnTo>
                  <a:pt x="f23" y="f38"/>
                </a:lnTo>
                <a:arcTo wR="f38" hR="f38" stAng="f0" swAng="f1"/>
                <a:close/>
              </a:path>
            </a:pathLst>
          </a:custGeom>
          <a:solidFill>
            <a:srgbClr val="FFFFFF">
              <a:alpha val="90000"/>
            </a:srgbClr>
          </a:solidFill>
          <a:ln w="12701" cap="flat">
            <a:solidFill>
              <a:srgbClr val="0091BD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914126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99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Round Same Side Corner Rectangle 4">
            <a:extLst>
              <a:ext uri="{FF2B5EF4-FFF2-40B4-BE49-F238E27FC236}">
                <a16:creationId xmlns:a16="http://schemas.microsoft.com/office/drawing/2014/main" id="{B2F15CE6-AF17-4F75-A975-881EA7118FED}"/>
              </a:ext>
            </a:extLst>
          </p:cNvPr>
          <p:cNvSpPr/>
          <p:nvPr/>
        </p:nvSpPr>
        <p:spPr>
          <a:xfrm>
            <a:off x="2232060" y="1844018"/>
            <a:ext cx="3275423" cy="76457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>
                <a:solidFill>
                  <a:srgbClr val="000000"/>
                </a:solidFill>
                <a:latin typeface="Calibri"/>
              </a:rPr>
              <a:t>List available system resources</a:t>
            </a:r>
            <a:br>
              <a:rPr lang="en-GB" sz="1866">
                <a:solidFill>
                  <a:srgbClr val="000000"/>
                </a:solidFill>
                <a:latin typeface="Calibri"/>
              </a:rPr>
            </a:br>
            <a:r>
              <a:rPr lang="en-GB" sz="1866">
                <a:solidFill>
                  <a:srgbClr val="000000"/>
                </a:solidFill>
                <a:latin typeface="Calibri"/>
              </a:rPr>
              <a:t>in multi-processor systems</a:t>
            </a:r>
          </a:p>
        </p:txBody>
      </p:sp>
      <p:grpSp>
        <p:nvGrpSpPr>
          <p:cNvPr id="20" name="Group 87">
            <a:extLst>
              <a:ext uri="{FF2B5EF4-FFF2-40B4-BE49-F238E27FC236}">
                <a16:creationId xmlns:a16="http://schemas.microsoft.com/office/drawing/2014/main" id="{F7148E85-EC36-4F5D-813E-F4643B63AA77}"/>
              </a:ext>
            </a:extLst>
          </p:cNvPr>
          <p:cNvGrpSpPr/>
          <p:nvPr/>
        </p:nvGrpSpPr>
        <p:grpSpPr>
          <a:xfrm>
            <a:off x="2223962" y="2735481"/>
            <a:ext cx="3449351" cy="847299"/>
            <a:chOff x="2222952" y="2735299"/>
            <a:chExt cx="3450250" cy="847520"/>
          </a:xfrm>
        </p:grpSpPr>
        <p:sp>
          <p:nvSpPr>
            <p:cNvPr id="21" name="Round Same Side Corner Rectangle 88">
              <a:extLst>
                <a:ext uri="{FF2B5EF4-FFF2-40B4-BE49-F238E27FC236}">
                  <a16:creationId xmlns:a16="http://schemas.microsoft.com/office/drawing/2014/main" id="{08CF7558-34EC-4FD9-BEB3-C5316A632F03}"/>
                </a:ext>
              </a:extLst>
            </p:cNvPr>
            <p:cNvSpPr/>
            <p:nvPr/>
          </p:nvSpPr>
          <p:spPr>
            <a:xfrm rot="5400013">
              <a:off x="3524317" y="1433934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" name="Round Same Side Corner Rectangle 4">
              <a:extLst>
                <a:ext uri="{FF2B5EF4-FFF2-40B4-BE49-F238E27FC236}">
                  <a16:creationId xmlns:a16="http://schemas.microsoft.com/office/drawing/2014/main" id="{D1E5791B-9F00-4403-838F-4E6C65D2508E}"/>
                </a:ext>
              </a:extLst>
            </p:cNvPr>
            <p:cNvSpPr/>
            <p:nvPr/>
          </p:nvSpPr>
          <p:spPr>
            <a:xfrm>
              <a:off x="2222952" y="2776667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Select resources for 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independent software projects</a:t>
              </a:r>
            </a:p>
          </p:txBody>
        </p:sp>
      </p:grpSp>
      <p:grpSp>
        <p:nvGrpSpPr>
          <p:cNvPr id="23" name="Group 90">
            <a:extLst>
              <a:ext uri="{FF2B5EF4-FFF2-40B4-BE49-F238E27FC236}">
                <a16:creationId xmlns:a16="http://schemas.microsoft.com/office/drawing/2014/main" id="{41B22318-D9BD-4D1D-947F-103D5141F332}"/>
              </a:ext>
            </a:extLst>
          </p:cNvPr>
          <p:cNvGrpSpPr/>
          <p:nvPr/>
        </p:nvGrpSpPr>
        <p:grpSpPr>
          <a:xfrm>
            <a:off x="2232060" y="3665997"/>
            <a:ext cx="3449352" cy="847299"/>
            <a:chOff x="2231053" y="3666058"/>
            <a:chExt cx="3450251" cy="847520"/>
          </a:xfrm>
        </p:grpSpPr>
        <p:sp>
          <p:nvSpPr>
            <p:cNvPr id="24" name="Round Same Side Corner Rectangle 91">
              <a:extLst>
                <a:ext uri="{FF2B5EF4-FFF2-40B4-BE49-F238E27FC236}">
                  <a16:creationId xmlns:a16="http://schemas.microsoft.com/office/drawing/2014/main" id="{3CAB472C-4C49-440A-ADD1-97058D49EF65}"/>
                </a:ext>
              </a:extLst>
            </p:cNvPr>
            <p:cNvSpPr/>
            <p:nvPr/>
          </p:nvSpPr>
          <p:spPr>
            <a:xfrm rot="5400013">
              <a:off x="3532419" y="236469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" name="Round Same Side Corner Rectangle 4">
              <a:extLst>
                <a:ext uri="{FF2B5EF4-FFF2-40B4-BE49-F238E27FC236}">
                  <a16:creationId xmlns:a16="http://schemas.microsoft.com/office/drawing/2014/main" id="{2A5174D6-20EA-4903-B6EA-66C46B73EF0A}"/>
                </a:ext>
              </a:extLst>
            </p:cNvPr>
            <p:cNvSpPr/>
            <p:nvPr/>
          </p:nvSpPr>
          <p:spPr>
            <a:xfrm>
              <a:off x="2231053" y="3707434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Partition memory &amp; peripherals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for safe process execution</a:t>
              </a:r>
            </a:p>
          </p:txBody>
        </p:sp>
      </p:grpSp>
      <p:grpSp>
        <p:nvGrpSpPr>
          <p:cNvPr id="26" name="Group 93">
            <a:extLst>
              <a:ext uri="{FF2B5EF4-FFF2-40B4-BE49-F238E27FC236}">
                <a16:creationId xmlns:a16="http://schemas.microsoft.com/office/drawing/2014/main" id="{F5362C1B-2742-4FFB-AE44-81F5B52A9D29}"/>
              </a:ext>
            </a:extLst>
          </p:cNvPr>
          <p:cNvGrpSpPr/>
          <p:nvPr/>
        </p:nvGrpSpPr>
        <p:grpSpPr>
          <a:xfrm>
            <a:off x="2232060" y="4624378"/>
            <a:ext cx="3449352" cy="847299"/>
            <a:chOff x="2231053" y="4624688"/>
            <a:chExt cx="3450251" cy="847520"/>
          </a:xfrm>
        </p:grpSpPr>
        <p:sp>
          <p:nvSpPr>
            <p:cNvPr id="27" name="Round Same Side Corner Rectangle 94">
              <a:extLst>
                <a:ext uri="{FF2B5EF4-FFF2-40B4-BE49-F238E27FC236}">
                  <a16:creationId xmlns:a16="http://schemas.microsoft.com/office/drawing/2014/main" id="{CF3A069E-1897-420D-992B-F90D5BBD2CFB}"/>
                </a:ext>
              </a:extLst>
            </p:cNvPr>
            <p:cNvSpPr/>
            <p:nvPr/>
          </p:nvSpPr>
          <p:spPr>
            <a:xfrm rot="5400013">
              <a:off x="3532419" y="332332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8" name="Round Same Side Corner Rectangle 4">
              <a:extLst>
                <a:ext uri="{FF2B5EF4-FFF2-40B4-BE49-F238E27FC236}">
                  <a16:creationId xmlns:a16="http://schemas.microsoft.com/office/drawing/2014/main" id="{5BFB9564-B968-4951-BE9C-E863468FB5B7}"/>
                </a:ext>
              </a:extLst>
            </p:cNvPr>
            <p:cNvSpPr/>
            <p:nvPr/>
          </p:nvSpPr>
          <p:spPr>
            <a:xfrm>
              <a:off x="2231053" y="4666055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Generate tool setup and</a:t>
              </a:r>
            </a:p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hardware configuration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1533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4452A-074F-4F89-BA33-2DB4219808D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/>
              <a:t>CMSIS-Zone</a:t>
            </a:r>
            <a:r>
              <a:rPr lang="en-US"/>
              <a:t> – </a:t>
            </a:r>
            <a:r>
              <a:rPr lang="de-DE"/>
              <a:t>Development Workflow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8428B13-02A7-4B0C-92B9-25EE56BD607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3581" y="1041448"/>
            <a:ext cx="11177849" cy="344401"/>
          </a:xfrm>
        </p:spPr>
        <p:txBody>
          <a:bodyPr/>
          <a:lstStyle/>
          <a:p>
            <a:pPr lvl="0"/>
            <a:r>
              <a:rPr lang="en-GB">
                <a:solidFill>
                  <a:srgbClr val="778C9F"/>
                </a:solidFill>
              </a:rPr>
              <a:t>Resource configuration for multi-processor systems and execution regions</a:t>
            </a:r>
          </a:p>
          <a:p>
            <a:pPr lvl="0"/>
            <a:endParaRPr lang="en-US">
              <a:solidFill>
                <a:srgbClr val="778C9F"/>
              </a:solidFill>
            </a:endParaRPr>
          </a:p>
        </p:txBody>
      </p:sp>
      <p:pic>
        <p:nvPicPr>
          <p:cNvPr id="4" name="Picture Placeholder 5">
            <a:extLst>
              <a:ext uri="{FF2B5EF4-FFF2-40B4-BE49-F238E27FC236}">
                <a16:creationId xmlns:a16="http://schemas.microsoft.com/office/drawing/2014/main" id="{012CB3C2-9604-4D4E-BCFC-693EB48324AC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7296" b="821"/>
          <a:stretch>
            <a:fillRect/>
          </a:stretch>
        </p:blipFill>
        <p:spPr>
          <a:xfrm>
            <a:off x="6211206" y="1672072"/>
            <a:ext cx="5460225" cy="4085362"/>
          </a:xfr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DBFE932-7F47-4D54-9F3A-7EB1C3964B4B}"/>
              </a:ext>
            </a:extLst>
          </p:cNvPr>
          <p:cNvSpPr txBox="1"/>
          <p:nvPr/>
        </p:nvSpPr>
        <p:spPr>
          <a:xfrm>
            <a:off x="737103" y="866860"/>
            <a:ext cx="10128246" cy="3650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5" tIns="45717" rIns="91425" bIns="45717" anchor="t" anchorCtr="0" compatLnSpc="1">
            <a:noAutofit/>
          </a:bodyPr>
          <a:lstStyle/>
          <a:p>
            <a:pPr defTabSz="604374" fontAlgn="auto" hangingPunct="1">
              <a:spcBef>
                <a:spcPts val="40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9">
              <a:solidFill>
                <a:srgbClr val="FFC700"/>
              </a:solidFill>
              <a:latin typeface="Gill Sans MT"/>
            </a:endParaRPr>
          </a:p>
        </p:txBody>
      </p:sp>
      <p:grpSp>
        <p:nvGrpSpPr>
          <p:cNvPr id="6" name="Group 48">
            <a:extLst>
              <a:ext uri="{FF2B5EF4-FFF2-40B4-BE49-F238E27FC236}">
                <a16:creationId xmlns:a16="http://schemas.microsoft.com/office/drawing/2014/main" id="{C4FEDFF7-35AD-4652-AD9E-7F0A3AD10BCC}"/>
              </a:ext>
            </a:extLst>
          </p:cNvPr>
          <p:cNvGrpSpPr/>
          <p:nvPr/>
        </p:nvGrpSpPr>
        <p:grpSpPr>
          <a:xfrm>
            <a:off x="864694" y="1802662"/>
            <a:ext cx="1367367" cy="1109993"/>
            <a:chOff x="863330" y="1802237"/>
            <a:chExt cx="1367723" cy="1110282"/>
          </a:xfrm>
        </p:grpSpPr>
        <p:sp>
          <p:nvSpPr>
            <p:cNvPr id="7" name="Chevron 51">
              <a:extLst>
                <a:ext uri="{FF2B5EF4-FFF2-40B4-BE49-F238E27FC236}">
                  <a16:creationId xmlns:a16="http://schemas.microsoft.com/office/drawing/2014/main" id="{1CA533E5-80E9-4A48-B259-EC308E196F52}"/>
                </a:ext>
              </a:extLst>
            </p:cNvPr>
            <p:cNvSpPr/>
            <p:nvPr/>
          </p:nvSpPr>
          <p:spPr>
            <a:xfrm rot="5400013">
              <a:off x="992051" y="1673517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" name="Chevron 4">
              <a:extLst>
                <a:ext uri="{FF2B5EF4-FFF2-40B4-BE49-F238E27FC236}">
                  <a16:creationId xmlns:a16="http://schemas.microsoft.com/office/drawing/2014/main" id="{742A6FCC-1AD1-44AD-B97A-C899444CB506}"/>
                </a:ext>
              </a:extLst>
            </p:cNvPr>
            <p:cNvSpPr/>
            <p:nvPr/>
          </p:nvSpPr>
          <p:spPr>
            <a:xfrm>
              <a:off x="863330" y="2190829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System</a:t>
              </a:r>
              <a:br>
                <a:rPr lang="en-GB" sz="1799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Resources</a:t>
              </a:r>
            </a:p>
          </p:txBody>
        </p:sp>
      </p:grpSp>
      <p:grpSp>
        <p:nvGrpSpPr>
          <p:cNvPr id="9" name="Group 72">
            <a:extLst>
              <a:ext uri="{FF2B5EF4-FFF2-40B4-BE49-F238E27FC236}">
                <a16:creationId xmlns:a16="http://schemas.microsoft.com/office/drawing/2014/main" id="{FC4A9075-EFCE-47DC-ABD0-A4167F494794}"/>
              </a:ext>
            </a:extLst>
          </p:cNvPr>
          <p:cNvGrpSpPr/>
          <p:nvPr/>
        </p:nvGrpSpPr>
        <p:grpSpPr>
          <a:xfrm>
            <a:off x="864694" y="2735472"/>
            <a:ext cx="1367367" cy="1109993"/>
            <a:chOff x="863330" y="2735290"/>
            <a:chExt cx="1367723" cy="1110282"/>
          </a:xfrm>
        </p:grpSpPr>
        <p:sp>
          <p:nvSpPr>
            <p:cNvPr id="10" name="Chevron 73">
              <a:extLst>
                <a:ext uri="{FF2B5EF4-FFF2-40B4-BE49-F238E27FC236}">
                  <a16:creationId xmlns:a16="http://schemas.microsoft.com/office/drawing/2014/main" id="{4971CF1C-A2FC-466D-9035-406792448770}"/>
                </a:ext>
              </a:extLst>
            </p:cNvPr>
            <p:cNvSpPr/>
            <p:nvPr/>
          </p:nvSpPr>
          <p:spPr>
            <a:xfrm rot="5400013">
              <a:off x="992051" y="2606570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" name="Chevron 4">
              <a:extLst>
                <a:ext uri="{FF2B5EF4-FFF2-40B4-BE49-F238E27FC236}">
                  <a16:creationId xmlns:a16="http://schemas.microsoft.com/office/drawing/2014/main" id="{1FA4A784-601E-4638-B0B5-AF1D4FD4A9E2}"/>
                </a:ext>
              </a:extLst>
            </p:cNvPr>
            <p:cNvSpPr/>
            <p:nvPr/>
          </p:nvSpPr>
          <p:spPr>
            <a:xfrm>
              <a:off x="863330" y="3123892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Project</a:t>
              </a:r>
              <a:br>
                <a:rPr lang="en-GB" sz="1866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Zones</a:t>
              </a:r>
            </a:p>
          </p:txBody>
        </p:sp>
      </p:grpSp>
      <p:grpSp>
        <p:nvGrpSpPr>
          <p:cNvPr id="12" name="Group 75">
            <a:extLst>
              <a:ext uri="{FF2B5EF4-FFF2-40B4-BE49-F238E27FC236}">
                <a16:creationId xmlns:a16="http://schemas.microsoft.com/office/drawing/2014/main" id="{A45BD59C-F54C-4DCF-A002-A46F761FF357}"/>
              </a:ext>
            </a:extLst>
          </p:cNvPr>
          <p:cNvGrpSpPr/>
          <p:nvPr/>
        </p:nvGrpSpPr>
        <p:grpSpPr>
          <a:xfrm>
            <a:off x="864694" y="3667542"/>
            <a:ext cx="1367367" cy="1109993"/>
            <a:chOff x="863330" y="3667603"/>
            <a:chExt cx="1367723" cy="1110282"/>
          </a:xfrm>
        </p:grpSpPr>
        <p:sp>
          <p:nvSpPr>
            <p:cNvPr id="13" name="Chevron 76">
              <a:extLst>
                <a:ext uri="{FF2B5EF4-FFF2-40B4-BE49-F238E27FC236}">
                  <a16:creationId xmlns:a16="http://schemas.microsoft.com/office/drawing/2014/main" id="{27713EB7-210A-4E91-AA3B-C2C01FB650C6}"/>
                </a:ext>
              </a:extLst>
            </p:cNvPr>
            <p:cNvSpPr/>
            <p:nvPr/>
          </p:nvSpPr>
          <p:spPr>
            <a:xfrm rot="5400013">
              <a:off x="992051" y="3538883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2060"/>
            </a:solidFill>
            <a:ln w="12701" cap="flat">
              <a:solidFill>
                <a:srgbClr val="002060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4" name="Chevron 4">
              <a:extLst>
                <a:ext uri="{FF2B5EF4-FFF2-40B4-BE49-F238E27FC236}">
                  <a16:creationId xmlns:a16="http://schemas.microsoft.com/office/drawing/2014/main" id="{C90E92B1-83FA-45BA-8CD5-47C5E602FF21}"/>
                </a:ext>
              </a:extLst>
            </p:cNvPr>
            <p:cNvSpPr/>
            <p:nvPr/>
          </p:nvSpPr>
          <p:spPr>
            <a:xfrm>
              <a:off x="863330" y="4056205"/>
              <a:ext cx="1367722" cy="333088"/>
            </a:xfrm>
            <a:prstGeom prst="rect">
              <a:avLst/>
            </a:prstGeom>
            <a:solidFill>
              <a:srgbClr val="002060"/>
            </a:solidFill>
            <a:ln w="9528" cap="flat">
              <a:solidFill>
                <a:srgbClr val="002060"/>
              </a:solidFill>
              <a:prstDash val="solid"/>
              <a:miter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Execution Zones</a:t>
              </a:r>
            </a:p>
          </p:txBody>
        </p:sp>
      </p:grpSp>
      <p:grpSp>
        <p:nvGrpSpPr>
          <p:cNvPr id="15" name="Group 78">
            <a:extLst>
              <a:ext uri="{FF2B5EF4-FFF2-40B4-BE49-F238E27FC236}">
                <a16:creationId xmlns:a16="http://schemas.microsoft.com/office/drawing/2014/main" id="{7E9767DC-54D3-410B-AE60-F99722B7C1BA}"/>
              </a:ext>
            </a:extLst>
          </p:cNvPr>
          <p:cNvGrpSpPr/>
          <p:nvPr/>
        </p:nvGrpSpPr>
        <p:grpSpPr>
          <a:xfrm>
            <a:off x="864694" y="4624378"/>
            <a:ext cx="1367367" cy="1109993"/>
            <a:chOff x="863330" y="4624688"/>
            <a:chExt cx="1367723" cy="1110282"/>
          </a:xfrm>
        </p:grpSpPr>
        <p:sp>
          <p:nvSpPr>
            <p:cNvPr id="16" name="Chevron 79">
              <a:extLst>
                <a:ext uri="{FF2B5EF4-FFF2-40B4-BE49-F238E27FC236}">
                  <a16:creationId xmlns:a16="http://schemas.microsoft.com/office/drawing/2014/main" id="{3427BB78-5119-4F11-97BD-4C831CE0545C}"/>
                </a:ext>
              </a:extLst>
            </p:cNvPr>
            <p:cNvSpPr/>
            <p:nvPr/>
          </p:nvSpPr>
          <p:spPr>
            <a:xfrm rot="5400013">
              <a:off x="992051" y="4495968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" name="Chevron 4">
              <a:extLst>
                <a:ext uri="{FF2B5EF4-FFF2-40B4-BE49-F238E27FC236}">
                  <a16:creationId xmlns:a16="http://schemas.microsoft.com/office/drawing/2014/main" id="{0CD57993-5BAD-42A1-8133-2B0C0F0B3026}"/>
                </a:ext>
              </a:extLst>
            </p:cNvPr>
            <p:cNvSpPr/>
            <p:nvPr/>
          </p:nvSpPr>
          <p:spPr>
            <a:xfrm>
              <a:off x="863330" y="5013280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Build</a:t>
              </a:r>
            </a:p>
          </p:txBody>
        </p:sp>
      </p:grpSp>
      <p:sp>
        <p:nvSpPr>
          <p:cNvPr id="18" name="Round Same Side Corner Rectangle 85">
            <a:extLst>
              <a:ext uri="{FF2B5EF4-FFF2-40B4-BE49-F238E27FC236}">
                <a16:creationId xmlns:a16="http://schemas.microsoft.com/office/drawing/2014/main" id="{DA88D485-4562-458D-8F1F-8CE3452472FD}"/>
              </a:ext>
            </a:extLst>
          </p:cNvPr>
          <p:cNvSpPr/>
          <p:nvPr/>
        </p:nvSpPr>
        <p:spPr>
          <a:xfrm rot="5400013">
            <a:off x="3533088" y="501636"/>
            <a:ext cx="847299" cy="344935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val 16667"/>
              <a:gd name="f8" fmla="abs f3"/>
              <a:gd name="f9" fmla="abs f4"/>
              <a:gd name="f10" fmla="abs f5"/>
              <a:gd name="f11" fmla="?: f8 f3 1"/>
              <a:gd name="f12" fmla="?: f9 f4 1"/>
              <a:gd name="f13" fmla="?: f10 f5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6 f18 1"/>
              <a:gd name="f24" fmla="+- f22 0 f6"/>
              <a:gd name="f25" fmla="+- f21 0 f6"/>
              <a:gd name="f26" fmla="*/ f21 f18 1"/>
              <a:gd name="f27" fmla="*/ f22 f18 1"/>
              <a:gd name="f28" fmla="min f25 f24"/>
              <a:gd name="f29" fmla="*/ f28 f7 1"/>
              <a:gd name="f30" fmla="*/ f28 f6 1"/>
              <a:gd name="f31" fmla="*/ f29 1 100000"/>
              <a:gd name="f32" fmla="*/ f30 1 100000"/>
              <a:gd name="f33" fmla="+- f21 0 f31"/>
              <a:gd name="f34" fmla="+- f22 0 f32"/>
              <a:gd name="f35" fmla="+- f31 0 f32"/>
              <a:gd name="f36" fmla="*/ f31 29289 1"/>
              <a:gd name="f37" fmla="*/ f32 29289 1"/>
              <a:gd name="f38" fmla="*/ f31 f18 1"/>
              <a:gd name="f39" fmla="*/ f32 f18 1"/>
              <a:gd name="f40" fmla="*/ f36 1 100000"/>
              <a:gd name="f41" fmla="*/ f37 1 100000"/>
              <a:gd name="f42" fmla="*/ f33 f18 1"/>
              <a:gd name="f43" fmla="*/ f34 f18 1"/>
              <a:gd name="f44" fmla="?: f35 f40 f41"/>
              <a:gd name="f45" fmla="+- f22 0 f41"/>
              <a:gd name="f46" fmla="*/ f40 f18 1"/>
              <a:gd name="f47" fmla="+- f21 0 f44"/>
              <a:gd name="f48" fmla="*/ f44 f18 1"/>
              <a:gd name="f49" fmla="*/ f45 f18 1"/>
              <a:gd name="f50" fmla="*/ f47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46" r="f50" b="f49"/>
            <a:pathLst>
              <a:path>
                <a:moveTo>
                  <a:pt x="f38" y="f23"/>
                </a:moveTo>
                <a:lnTo>
                  <a:pt x="f42" y="f23"/>
                </a:lnTo>
                <a:arcTo wR="f38" hR="f38" stAng="f2" swAng="f1"/>
                <a:lnTo>
                  <a:pt x="f26" y="f43"/>
                </a:lnTo>
                <a:arcTo wR="f39" hR="f39" stAng="f6" swAng="f1"/>
                <a:lnTo>
                  <a:pt x="f39" y="f27"/>
                </a:lnTo>
                <a:arcTo wR="f39" hR="f39" stAng="f1" swAng="f1"/>
                <a:lnTo>
                  <a:pt x="f23" y="f38"/>
                </a:lnTo>
                <a:arcTo wR="f38" hR="f38" stAng="f0" swAng="f1"/>
                <a:close/>
              </a:path>
            </a:pathLst>
          </a:custGeom>
          <a:solidFill>
            <a:srgbClr val="FFFFFF">
              <a:alpha val="90000"/>
            </a:srgbClr>
          </a:solidFill>
          <a:ln w="12701" cap="flat">
            <a:solidFill>
              <a:srgbClr val="0091BD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914126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99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Round Same Side Corner Rectangle 4">
            <a:extLst>
              <a:ext uri="{FF2B5EF4-FFF2-40B4-BE49-F238E27FC236}">
                <a16:creationId xmlns:a16="http://schemas.microsoft.com/office/drawing/2014/main" id="{038B0F2C-9866-4D03-BC26-47873DE7494E}"/>
              </a:ext>
            </a:extLst>
          </p:cNvPr>
          <p:cNvSpPr/>
          <p:nvPr/>
        </p:nvSpPr>
        <p:spPr>
          <a:xfrm>
            <a:off x="2232060" y="1844018"/>
            <a:ext cx="3275423" cy="76457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>
                <a:solidFill>
                  <a:srgbClr val="000000"/>
                </a:solidFill>
                <a:latin typeface="Calibri"/>
              </a:rPr>
              <a:t>List available system resources</a:t>
            </a:r>
            <a:br>
              <a:rPr lang="en-GB" sz="1866">
                <a:solidFill>
                  <a:srgbClr val="000000"/>
                </a:solidFill>
                <a:latin typeface="Calibri"/>
              </a:rPr>
            </a:br>
            <a:r>
              <a:rPr lang="en-GB" sz="1866">
                <a:solidFill>
                  <a:srgbClr val="000000"/>
                </a:solidFill>
                <a:latin typeface="Calibri"/>
              </a:rPr>
              <a:t>in multi-processor systems</a:t>
            </a:r>
          </a:p>
        </p:txBody>
      </p:sp>
      <p:grpSp>
        <p:nvGrpSpPr>
          <p:cNvPr id="20" name="Group 87">
            <a:extLst>
              <a:ext uri="{FF2B5EF4-FFF2-40B4-BE49-F238E27FC236}">
                <a16:creationId xmlns:a16="http://schemas.microsoft.com/office/drawing/2014/main" id="{BC570A13-6BE5-4745-8B74-EA012EAACAA1}"/>
              </a:ext>
            </a:extLst>
          </p:cNvPr>
          <p:cNvGrpSpPr/>
          <p:nvPr/>
        </p:nvGrpSpPr>
        <p:grpSpPr>
          <a:xfrm>
            <a:off x="2223962" y="2735481"/>
            <a:ext cx="3449351" cy="847299"/>
            <a:chOff x="2222952" y="2735299"/>
            <a:chExt cx="3450250" cy="847520"/>
          </a:xfrm>
        </p:grpSpPr>
        <p:sp>
          <p:nvSpPr>
            <p:cNvPr id="21" name="Round Same Side Corner Rectangle 88">
              <a:extLst>
                <a:ext uri="{FF2B5EF4-FFF2-40B4-BE49-F238E27FC236}">
                  <a16:creationId xmlns:a16="http://schemas.microsoft.com/office/drawing/2014/main" id="{D15B3F47-2B75-4446-A20E-37B385962850}"/>
                </a:ext>
              </a:extLst>
            </p:cNvPr>
            <p:cNvSpPr/>
            <p:nvPr/>
          </p:nvSpPr>
          <p:spPr>
            <a:xfrm rot="5400013">
              <a:off x="3524317" y="1433934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" name="Round Same Side Corner Rectangle 4">
              <a:extLst>
                <a:ext uri="{FF2B5EF4-FFF2-40B4-BE49-F238E27FC236}">
                  <a16:creationId xmlns:a16="http://schemas.microsoft.com/office/drawing/2014/main" id="{CB4B54F9-E61A-4CBA-A504-C742EA560182}"/>
                </a:ext>
              </a:extLst>
            </p:cNvPr>
            <p:cNvSpPr/>
            <p:nvPr/>
          </p:nvSpPr>
          <p:spPr>
            <a:xfrm>
              <a:off x="2222952" y="2776667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Select resources for 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independent software projects</a:t>
              </a:r>
            </a:p>
          </p:txBody>
        </p:sp>
      </p:grpSp>
      <p:grpSp>
        <p:nvGrpSpPr>
          <p:cNvPr id="23" name="Group 90">
            <a:extLst>
              <a:ext uri="{FF2B5EF4-FFF2-40B4-BE49-F238E27FC236}">
                <a16:creationId xmlns:a16="http://schemas.microsoft.com/office/drawing/2014/main" id="{5E043B4E-E016-49E5-AEC3-57C20F2F2884}"/>
              </a:ext>
            </a:extLst>
          </p:cNvPr>
          <p:cNvGrpSpPr/>
          <p:nvPr/>
        </p:nvGrpSpPr>
        <p:grpSpPr>
          <a:xfrm>
            <a:off x="2232060" y="3665997"/>
            <a:ext cx="3449352" cy="847299"/>
            <a:chOff x="2231053" y="3666058"/>
            <a:chExt cx="3450251" cy="847520"/>
          </a:xfrm>
        </p:grpSpPr>
        <p:sp>
          <p:nvSpPr>
            <p:cNvPr id="24" name="Round Same Side Corner Rectangle 91">
              <a:extLst>
                <a:ext uri="{FF2B5EF4-FFF2-40B4-BE49-F238E27FC236}">
                  <a16:creationId xmlns:a16="http://schemas.microsoft.com/office/drawing/2014/main" id="{E4D46699-EC6D-4945-9FEF-DC789935DF43}"/>
                </a:ext>
              </a:extLst>
            </p:cNvPr>
            <p:cNvSpPr/>
            <p:nvPr/>
          </p:nvSpPr>
          <p:spPr>
            <a:xfrm rot="5400013">
              <a:off x="3532419" y="236469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" name="Round Same Side Corner Rectangle 4">
              <a:extLst>
                <a:ext uri="{FF2B5EF4-FFF2-40B4-BE49-F238E27FC236}">
                  <a16:creationId xmlns:a16="http://schemas.microsoft.com/office/drawing/2014/main" id="{82D7FD8D-E31F-4CB1-A69A-0DF693D37D7E}"/>
                </a:ext>
              </a:extLst>
            </p:cNvPr>
            <p:cNvSpPr/>
            <p:nvPr/>
          </p:nvSpPr>
          <p:spPr>
            <a:xfrm>
              <a:off x="2231053" y="3707434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Partition memory &amp; peripherals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for safe process execution</a:t>
              </a:r>
            </a:p>
          </p:txBody>
        </p:sp>
      </p:grpSp>
      <p:grpSp>
        <p:nvGrpSpPr>
          <p:cNvPr id="26" name="Group 93">
            <a:extLst>
              <a:ext uri="{FF2B5EF4-FFF2-40B4-BE49-F238E27FC236}">
                <a16:creationId xmlns:a16="http://schemas.microsoft.com/office/drawing/2014/main" id="{C1D859AB-D656-4872-8BFB-8F252BDB663B}"/>
              </a:ext>
            </a:extLst>
          </p:cNvPr>
          <p:cNvGrpSpPr/>
          <p:nvPr/>
        </p:nvGrpSpPr>
        <p:grpSpPr>
          <a:xfrm>
            <a:off x="2232060" y="4624378"/>
            <a:ext cx="3449352" cy="847299"/>
            <a:chOff x="2231053" y="4624688"/>
            <a:chExt cx="3450251" cy="847520"/>
          </a:xfrm>
        </p:grpSpPr>
        <p:sp>
          <p:nvSpPr>
            <p:cNvPr id="27" name="Round Same Side Corner Rectangle 94">
              <a:extLst>
                <a:ext uri="{FF2B5EF4-FFF2-40B4-BE49-F238E27FC236}">
                  <a16:creationId xmlns:a16="http://schemas.microsoft.com/office/drawing/2014/main" id="{47F17B15-A61B-48BF-A0E6-066CCA56E88E}"/>
                </a:ext>
              </a:extLst>
            </p:cNvPr>
            <p:cNvSpPr/>
            <p:nvPr/>
          </p:nvSpPr>
          <p:spPr>
            <a:xfrm rot="5400013">
              <a:off x="3532419" y="332332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8" name="Round Same Side Corner Rectangle 4">
              <a:extLst>
                <a:ext uri="{FF2B5EF4-FFF2-40B4-BE49-F238E27FC236}">
                  <a16:creationId xmlns:a16="http://schemas.microsoft.com/office/drawing/2014/main" id="{7B4F9167-D28F-4DBA-80C6-0BDE94FFA941}"/>
                </a:ext>
              </a:extLst>
            </p:cNvPr>
            <p:cNvSpPr/>
            <p:nvPr/>
          </p:nvSpPr>
          <p:spPr>
            <a:xfrm>
              <a:off x="2231053" y="4666055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Generate tool setup and</a:t>
              </a:r>
            </a:p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hardware configuration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5624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7A49-D662-4327-8FF8-522D9C5E177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/>
              <a:t>CMSIS-Zone</a:t>
            </a:r>
            <a:r>
              <a:rPr lang="en-US"/>
              <a:t> – </a:t>
            </a:r>
            <a:r>
              <a:rPr lang="de-DE"/>
              <a:t>Development Workflow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675311F-168A-466C-938E-FAFA88EB6E3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3581" y="1041448"/>
            <a:ext cx="11177849" cy="344401"/>
          </a:xfrm>
        </p:spPr>
        <p:txBody>
          <a:bodyPr/>
          <a:lstStyle/>
          <a:p>
            <a:pPr lvl="0"/>
            <a:r>
              <a:rPr lang="en-GB">
                <a:solidFill>
                  <a:srgbClr val="778C9F"/>
                </a:solidFill>
              </a:rPr>
              <a:t>Resource configuration for multi-processor systems and execution regions</a:t>
            </a:r>
          </a:p>
          <a:p>
            <a:pPr lvl="0"/>
            <a:endParaRPr lang="en-US">
              <a:solidFill>
                <a:srgbClr val="778C9F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158323D-F0B2-4853-8818-66279CFC31D3}"/>
              </a:ext>
            </a:extLst>
          </p:cNvPr>
          <p:cNvSpPr txBox="1"/>
          <p:nvPr/>
        </p:nvSpPr>
        <p:spPr>
          <a:xfrm>
            <a:off x="737103" y="866860"/>
            <a:ext cx="10128246" cy="3650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5" tIns="45717" rIns="91425" bIns="45717" anchor="t" anchorCtr="0" compatLnSpc="1">
            <a:noAutofit/>
          </a:bodyPr>
          <a:lstStyle/>
          <a:p>
            <a:pPr defTabSz="604374" fontAlgn="auto" hangingPunct="1">
              <a:spcBef>
                <a:spcPts val="40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9">
              <a:solidFill>
                <a:srgbClr val="FFC700"/>
              </a:solidFill>
              <a:latin typeface="Gill Sans MT"/>
            </a:endParaRPr>
          </a:p>
        </p:txBody>
      </p:sp>
      <p:grpSp>
        <p:nvGrpSpPr>
          <p:cNvPr id="5" name="Group 48">
            <a:extLst>
              <a:ext uri="{FF2B5EF4-FFF2-40B4-BE49-F238E27FC236}">
                <a16:creationId xmlns:a16="http://schemas.microsoft.com/office/drawing/2014/main" id="{F3C6913C-4F10-40E6-938F-48DE53B69434}"/>
              </a:ext>
            </a:extLst>
          </p:cNvPr>
          <p:cNvGrpSpPr/>
          <p:nvPr/>
        </p:nvGrpSpPr>
        <p:grpSpPr>
          <a:xfrm>
            <a:off x="864694" y="1802662"/>
            <a:ext cx="1367367" cy="1109993"/>
            <a:chOff x="863330" y="1802237"/>
            <a:chExt cx="1367723" cy="1110282"/>
          </a:xfrm>
        </p:grpSpPr>
        <p:sp>
          <p:nvSpPr>
            <p:cNvPr id="6" name="Chevron 51">
              <a:extLst>
                <a:ext uri="{FF2B5EF4-FFF2-40B4-BE49-F238E27FC236}">
                  <a16:creationId xmlns:a16="http://schemas.microsoft.com/office/drawing/2014/main" id="{5EAF3902-4D8A-4409-A792-D59D14BEBFF5}"/>
                </a:ext>
              </a:extLst>
            </p:cNvPr>
            <p:cNvSpPr/>
            <p:nvPr/>
          </p:nvSpPr>
          <p:spPr>
            <a:xfrm rot="5400013">
              <a:off x="992051" y="1673517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" name="Chevron 4">
              <a:extLst>
                <a:ext uri="{FF2B5EF4-FFF2-40B4-BE49-F238E27FC236}">
                  <a16:creationId xmlns:a16="http://schemas.microsoft.com/office/drawing/2014/main" id="{ABFC9A1D-5774-4A90-941A-15B13D1EA644}"/>
                </a:ext>
              </a:extLst>
            </p:cNvPr>
            <p:cNvSpPr/>
            <p:nvPr/>
          </p:nvSpPr>
          <p:spPr>
            <a:xfrm>
              <a:off x="863330" y="2190829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System</a:t>
              </a:r>
              <a:br>
                <a:rPr lang="en-GB" sz="1799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Resources</a:t>
              </a:r>
            </a:p>
          </p:txBody>
        </p:sp>
      </p:grpSp>
      <p:grpSp>
        <p:nvGrpSpPr>
          <p:cNvPr id="8" name="Group 72">
            <a:extLst>
              <a:ext uri="{FF2B5EF4-FFF2-40B4-BE49-F238E27FC236}">
                <a16:creationId xmlns:a16="http://schemas.microsoft.com/office/drawing/2014/main" id="{E5642ABD-508F-4A3C-B73B-BD2B70142EB8}"/>
              </a:ext>
            </a:extLst>
          </p:cNvPr>
          <p:cNvGrpSpPr/>
          <p:nvPr/>
        </p:nvGrpSpPr>
        <p:grpSpPr>
          <a:xfrm>
            <a:off x="864694" y="2735472"/>
            <a:ext cx="1367367" cy="1109993"/>
            <a:chOff x="863330" y="2735290"/>
            <a:chExt cx="1367723" cy="1110282"/>
          </a:xfrm>
        </p:grpSpPr>
        <p:sp>
          <p:nvSpPr>
            <p:cNvPr id="9" name="Chevron 73">
              <a:extLst>
                <a:ext uri="{FF2B5EF4-FFF2-40B4-BE49-F238E27FC236}">
                  <a16:creationId xmlns:a16="http://schemas.microsoft.com/office/drawing/2014/main" id="{29609BE2-FE89-4114-8203-3B54E7366EB0}"/>
                </a:ext>
              </a:extLst>
            </p:cNvPr>
            <p:cNvSpPr/>
            <p:nvPr/>
          </p:nvSpPr>
          <p:spPr>
            <a:xfrm rot="5400013">
              <a:off x="992051" y="2606570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" name="Chevron 4">
              <a:extLst>
                <a:ext uri="{FF2B5EF4-FFF2-40B4-BE49-F238E27FC236}">
                  <a16:creationId xmlns:a16="http://schemas.microsoft.com/office/drawing/2014/main" id="{539890CF-997F-48F5-A3C3-7E7ECF334E87}"/>
                </a:ext>
              </a:extLst>
            </p:cNvPr>
            <p:cNvSpPr/>
            <p:nvPr/>
          </p:nvSpPr>
          <p:spPr>
            <a:xfrm>
              <a:off x="863330" y="3123892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Project</a:t>
              </a:r>
              <a:br>
                <a:rPr lang="en-GB" sz="1866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Zones</a:t>
              </a:r>
            </a:p>
          </p:txBody>
        </p:sp>
      </p:grpSp>
      <p:grpSp>
        <p:nvGrpSpPr>
          <p:cNvPr id="11" name="Group 75">
            <a:extLst>
              <a:ext uri="{FF2B5EF4-FFF2-40B4-BE49-F238E27FC236}">
                <a16:creationId xmlns:a16="http://schemas.microsoft.com/office/drawing/2014/main" id="{49DE6A1E-11EF-488A-A423-FB677A9E0F36}"/>
              </a:ext>
            </a:extLst>
          </p:cNvPr>
          <p:cNvGrpSpPr/>
          <p:nvPr/>
        </p:nvGrpSpPr>
        <p:grpSpPr>
          <a:xfrm>
            <a:off x="864694" y="3667542"/>
            <a:ext cx="1367367" cy="1109993"/>
            <a:chOff x="863330" y="3667603"/>
            <a:chExt cx="1367723" cy="1110282"/>
          </a:xfrm>
        </p:grpSpPr>
        <p:sp>
          <p:nvSpPr>
            <p:cNvPr id="12" name="Chevron 76">
              <a:extLst>
                <a:ext uri="{FF2B5EF4-FFF2-40B4-BE49-F238E27FC236}">
                  <a16:creationId xmlns:a16="http://schemas.microsoft.com/office/drawing/2014/main" id="{DBC5B906-D27C-4056-A496-FECE22C9DB46}"/>
                </a:ext>
              </a:extLst>
            </p:cNvPr>
            <p:cNvSpPr/>
            <p:nvPr/>
          </p:nvSpPr>
          <p:spPr>
            <a:xfrm rot="5400013">
              <a:off x="992051" y="3538883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" name="Chevron 4">
              <a:extLst>
                <a:ext uri="{FF2B5EF4-FFF2-40B4-BE49-F238E27FC236}">
                  <a16:creationId xmlns:a16="http://schemas.microsoft.com/office/drawing/2014/main" id="{929C5EFC-4DB7-45A5-947B-603088BE3D39}"/>
                </a:ext>
              </a:extLst>
            </p:cNvPr>
            <p:cNvSpPr/>
            <p:nvPr/>
          </p:nvSpPr>
          <p:spPr>
            <a:xfrm>
              <a:off x="863330" y="4056205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Execution Zones</a:t>
              </a:r>
            </a:p>
          </p:txBody>
        </p:sp>
      </p:grpSp>
      <p:grpSp>
        <p:nvGrpSpPr>
          <p:cNvPr id="14" name="Group 78">
            <a:extLst>
              <a:ext uri="{FF2B5EF4-FFF2-40B4-BE49-F238E27FC236}">
                <a16:creationId xmlns:a16="http://schemas.microsoft.com/office/drawing/2014/main" id="{3B5DE1F5-C781-4898-B563-74579A8C6C53}"/>
              </a:ext>
            </a:extLst>
          </p:cNvPr>
          <p:cNvGrpSpPr/>
          <p:nvPr/>
        </p:nvGrpSpPr>
        <p:grpSpPr>
          <a:xfrm>
            <a:off x="864694" y="4624378"/>
            <a:ext cx="1367367" cy="1109993"/>
            <a:chOff x="863330" y="4624688"/>
            <a:chExt cx="1367723" cy="1110282"/>
          </a:xfrm>
        </p:grpSpPr>
        <p:sp>
          <p:nvSpPr>
            <p:cNvPr id="15" name="Chevron 79">
              <a:extLst>
                <a:ext uri="{FF2B5EF4-FFF2-40B4-BE49-F238E27FC236}">
                  <a16:creationId xmlns:a16="http://schemas.microsoft.com/office/drawing/2014/main" id="{B004D047-4FAF-47B9-870D-A54156B6DCC8}"/>
                </a:ext>
              </a:extLst>
            </p:cNvPr>
            <p:cNvSpPr/>
            <p:nvPr/>
          </p:nvSpPr>
          <p:spPr>
            <a:xfrm rot="5400013">
              <a:off x="992051" y="4495968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2060"/>
            </a:solidFill>
            <a:ln w="12701" cap="flat">
              <a:solidFill>
                <a:srgbClr val="002060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6" name="Chevron 4">
              <a:extLst>
                <a:ext uri="{FF2B5EF4-FFF2-40B4-BE49-F238E27FC236}">
                  <a16:creationId xmlns:a16="http://schemas.microsoft.com/office/drawing/2014/main" id="{A37C1EE5-861D-4D2A-BB12-6243DCD82D79}"/>
                </a:ext>
              </a:extLst>
            </p:cNvPr>
            <p:cNvSpPr/>
            <p:nvPr/>
          </p:nvSpPr>
          <p:spPr>
            <a:xfrm>
              <a:off x="863330" y="5013280"/>
              <a:ext cx="1367722" cy="333088"/>
            </a:xfrm>
            <a:prstGeom prst="rect">
              <a:avLst/>
            </a:prstGeom>
            <a:solidFill>
              <a:srgbClr val="002060"/>
            </a:solidFill>
            <a:ln w="9528" cap="flat">
              <a:solidFill>
                <a:srgbClr val="002060"/>
              </a:solidFill>
              <a:prstDash val="solid"/>
              <a:miter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Build</a:t>
              </a:r>
            </a:p>
          </p:txBody>
        </p:sp>
      </p:grpSp>
      <p:sp>
        <p:nvSpPr>
          <p:cNvPr id="17" name="Round Same Side Corner Rectangle 85">
            <a:extLst>
              <a:ext uri="{FF2B5EF4-FFF2-40B4-BE49-F238E27FC236}">
                <a16:creationId xmlns:a16="http://schemas.microsoft.com/office/drawing/2014/main" id="{0785B5CA-28F5-49E1-BC98-AA8A0FA02F9A}"/>
              </a:ext>
            </a:extLst>
          </p:cNvPr>
          <p:cNvSpPr/>
          <p:nvPr/>
        </p:nvSpPr>
        <p:spPr>
          <a:xfrm rot="5400013">
            <a:off x="3533088" y="501636"/>
            <a:ext cx="847299" cy="344935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val 16667"/>
              <a:gd name="f8" fmla="abs f3"/>
              <a:gd name="f9" fmla="abs f4"/>
              <a:gd name="f10" fmla="abs f5"/>
              <a:gd name="f11" fmla="?: f8 f3 1"/>
              <a:gd name="f12" fmla="?: f9 f4 1"/>
              <a:gd name="f13" fmla="?: f10 f5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6 f18 1"/>
              <a:gd name="f24" fmla="+- f22 0 f6"/>
              <a:gd name="f25" fmla="+- f21 0 f6"/>
              <a:gd name="f26" fmla="*/ f21 f18 1"/>
              <a:gd name="f27" fmla="*/ f22 f18 1"/>
              <a:gd name="f28" fmla="min f25 f24"/>
              <a:gd name="f29" fmla="*/ f28 f7 1"/>
              <a:gd name="f30" fmla="*/ f28 f6 1"/>
              <a:gd name="f31" fmla="*/ f29 1 100000"/>
              <a:gd name="f32" fmla="*/ f30 1 100000"/>
              <a:gd name="f33" fmla="+- f21 0 f31"/>
              <a:gd name="f34" fmla="+- f22 0 f32"/>
              <a:gd name="f35" fmla="+- f31 0 f32"/>
              <a:gd name="f36" fmla="*/ f31 29289 1"/>
              <a:gd name="f37" fmla="*/ f32 29289 1"/>
              <a:gd name="f38" fmla="*/ f31 f18 1"/>
              <a:gd name="f39" fmla="*/ f32 f18 1"/>
              <a:gd name="f40" fmla="*/ f36 1 100000"/>
              <a:gd name="f41" fmla="*/ f37 1 100000"/>
              <a:gd name="f42" fmla="*/ f33 f18 1"/>
              <a:gd name="f43" fmla="*/ f34 f18 1"/>
              <a:gd name="f44" fmla="?: f35 f40 f41"/>
              <a:gd name="f45" fmla="+- f22 0 f41"/>
              <a:gd name="f46" fmla="*/ f40 f18 1"/>
              <a:gd name="f47" fmla="+- f21 0 f44"/>
              <a:gd name="f48" fmla="*/ f44 f18 1"/>
              <a:gd name="f49" fmla="*/ f45 f18 1"/>
              <a:gd name="f50" fmla="*/ f47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46" r="f50" b="f49"/>
            <a:pathLst>
              <a:path>
                <a:moveTo>
                  <a:pt x="f38" y="f23"/>
                </a:moveTo>
                <a:lnTo>
                  <a:pt x="f42" y="f23"/>
                </a:lnTo>
                <a:arcTo wR="f38" hR="f38" stAng="f2" swAng="f1"/>
                <a:lnTo>
                  <a:pt x="f26" y="f43"/>
                </a:lnTo>
                <a:arcTo wR="f39" hR="f39" stAng="f6" swAng="f1"/>
                <a:lnTo>
                  <a:pt x="f39" y="f27"/>
                </a:lnTo>
                <a:arcTo wR="f39" hR="f39" stAng="f1" swAng="f1"/>
                <a:lnTo>
                  <a:pt x="f23" y="f38"/>
                </a:lnTo>
                <a:arcTo wR="f38" hR="f38" stAng="f0" swAng="f1"/>
                <a:close/>
              </a:path>
            </a:pathLst>
          </a:custGeom>
          <a:solidFill>
            <a:srgbClr val="FFFFFF">
              <a:alpha val="90000"/>
            </a:srgbClr>
          </a:solidFill>
          <a:ln w="12701" cap="flat">
            <a:solidFill>
              <a:srgbClr val="0091BD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914126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99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Round Same Side Corner Rectangle 4">
            <a:extLst>
              <a:ext uri="{FF2B5EF4-FFF2-40B4-BE49-F238E27FC236}">
                <a16:creationId xmlns:a16="http://schemas.microsoft.com/office/drawing/2014/main" id="{D87F0693-DC7C-4397-9531-347578346160}"/>
              </a:ext>
            </a:extLst>
          </p:cNvPr>
          <p:cNvSpPr/>
          <p:nvPr/>
        </p:nvSpPr>
        <p:spPr>
          <a:xfrm>
            <a:off x="2232060" y="1844018"/>
            <a:ext cx="3275423" cy="76457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>
                <a:solidFill>
                  <a:srgbClr val="000000"/>
                </a:solidFill>
                <a:latin typeface="Calibri"/>
              </a:rPr>
              <a:t>List available system resources</a:t>
            </a:r>
            <a:br>
              <a:rPr lang="en-GB" sz="1866">
                <a:solidFill>
                  <a:srgbClr val="000000"/>
                </a:solidFill>
                <a:latin typeface="Calibri"/>
              </a:rPr>
            </a:br>
            <a:r>
              <a:rPr lang="en-GB" sz="1866">
                <a:solidFill>
                  <a:srgbClr val="000000"/>
                </a:solidFill>
                <a:latin typeface="Calibri"/>
              </a:rPr>
              <a:t>in multi-processor systems</a:t>
            </a:r>
          </a:p>
        </p:txBody>
      </p:sp>
      <p:grpSp>
        <p:nvGrpSpPr>
          <p:cNvPr id="19" name="Group 87">
            <a:extLst>
              <a:ext uri="{FF2B5EF4-FFF2-40B4-BE49-F238E27FC236}">
                <a16:creationId xmlns:a16="http://schemas.microsoft.com/office/drawing/2014/main" id="{6EB971FE-7DEA-412E-B10E-539AD7A66D49}"/>
              </a:ext>
            </a:extLst>
          </p:cNvPr>
          <p:cNvGrpSpPr/>
          <p:nvPr/>
        </p:nvGrpSpPr>
        <p:grpSpPr>
          <a:xfrm>
            <a:off x="2223962" y="2735481"/>
            <a:ext cx="3449351" cy="847299"/>
            <a:chOff x="2222952" y="2735299"/>
            <a:chExt cx="3450250" cy="847520"/>
          </a:xfrm>
        </p:grpSpPr>
        <p:sp>
          <p:nvSpPr>
            <p:cNvPr id="20" name="Round Same Side Corner Rectangle 88">
              <a:extLst>
                <a:ext uri="{FF2B5EF4-FFF2-40B4-BE49-F238E27FC236}">
                  <a16:creationId xmlns:a16="http://schemas.microsoft.com/office/drawing/2014/main" id="{0C0B8E43-E5D8-4E54-B276-3CF11F497B3B}"/>
                </a:ext>
              </a:extLst>
            </p:cNvPr>
            <p:cNvSpPr/>
            <p:nvPr/>
          </p:nvSpPr>
          <p:spPr>
            <a:xfrm rot="5400013">
              <a:off x="3524317" y="1433934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1" name="Round Same Side Corner Rectangle 4">
              <a:extLst>
                <a:ext uri="{FF2B5EF4-FFF2-40B4-BE49-F238E27FC236}">
                  <a16:creationId xmlns:a16="http://schemas.microsoft.com/office/drawing/2014/main" id="{FAD58DB6-F896-45CF-8D64-9A0E0C1BC6CB}"/>
                </a:ext>
              </a:extLst>
            </p:cNvPr>
            <p:cNvSpPr/>
            <p:nvPr/>
          </p:nvSpPr>
          <p:spPr>
            <a:xfrm>
              <a:off x="2222952" y="2776667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Select resources for 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independent software projects</a:t>
              </a:r>
            </a:p>
          </p:txBody>
        </p:sp>
      </p:grpSp>
      <p:grpSp>
        <p:nvGrpSpPr>
          <p:cNvPr id="22" name="Group 90">
            <a:extLst>
              <a:ext uri="{FF2B5EF4-FFF2-40B4-BE49-F238E27FC236}">
                <a16:creationId xmlns:a16="http://schemas.microsoft.com/office/drawing/2014/main" id="{18773CD3-6C03-48E0-B625-DF18CEA6C20E}"/>
              </a:ext>
            </a:extLst>
          </p:cNvPr>
          <p:cNvGrpSpPr/>
          <p:nvPr/>
        </p:nvGrpSpPr>
        <p:grpSpPr>
          <a:xfrm>
            <a:off x="2232060" y="3665997"/>
            <a:ext cx="3449352" cy="847299"/>
            <a:chOff x="2231053" y="3666058"/>
            <a:chExt cx="3450251" cy="847520"/>
          </a:xfrm>
        </p:grpSpPr>
        <p:sp>
          <p:nvSpPr>
            <p:cNvPr id="23" name="Round Same Side Corner Rectangle 91">
              <a:extLst>
                <a:ext uri="{FF2B5EF4-FFF2-40B4-BE49-F238E27FC236}">
                  <a16:creationId xmlns:a16="http://schemas.microsoft.com/office/drawing/2014/main" id="{C5E54E7A-FADB-4E50-B165-C76B61F559CE}"/>
                </a:ext>
              </a:extLst>
            </p:cNvPr>
            <p:cNvSpPr/>
            <p:nvPr/>
          </p:nvSpPr>
          <p:spPr>
            <a:xfrm rot="5400013">
              <a:off x="3532419" y="236469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4" name="Round Same Side Corner Rectangle 4">
              <a:extLst>
                <a:ext uri="{FF2B5EF4-FFF2-40B4-BE49-F238E27FC236}">
                  <a16:creationId xmlns:a16="http://schemas.microsoft.com/office/drawing/2014/main" id="{34B7923F-5366-414A-9C6A-F80227A9CD15}"/>
                </a:ext>
              </a:extLst>
            </p:cNvPr>
            <p:cNvSpPr/>
            <p:nvPr/>
          </p:nvSpPr>
          <p:spPr>
            <a:xfrm>
              <a:off x="2231053" y="3707434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Partition memory &amp; peripherals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for safe process execution</a:t>
              </a:r>
            </a:p>
          </p:txBody>
        </p:sp>
      </p:grpSp>
      <p:grpSp>
        <p:nvGrpSpPr>
          <p:cNvPr id="25" name="Group 93">
            <a:extLst>
              <a:ext uri="{FF2B5EF4-FFF2-40B4-BE49-F238E27FC236}">
                <a16:creationId xmlns:a16="http://schemas.microsoft.com/office/drawing/2014/main" id="{36C6E25C-9EE5-4F1A-97B1-3531B9A04500}"/>
              </a:ext>
            </a:extLst>
          </p:cNvPr>
          <p:cNvGrpSpPr/>
          <p:nvPr/>
        </p:nvGrpSpPr>
        <p:grpSpPr>
          <a:xfrm>
            <a:off x="2232060" y="4624378"/>
            <a:ext cx="3449352" cy="847299"/>
            <a:chOff x="2231053" y="4624688"/>
            <a:chExt cx="3450251" cy="847520"/>
          </a:xfrm>
        </p:grpSpPr>
        <p:sp>
          <p:nvSpPr>
            <p:cNvPr id="26" name="Round Same Side Corner Rectangle 94">
              <a:extLst>
                <a:ext uri="{FF2B5EF4-FFF2-40B4-BE49-F238E27FC236}">
                  <a16:creationId xmlns:a16="http://schemas.microsoft.com/office/drawing/2014/main" id="{1568FF31-982C-463B-BDDA-0C56E02CEEC4}"/>
                </a:ext>
              </a:extLst>
            </p:cNvPr>
            <p:cNvSpPr/>
            <p:nvPr/>
          </p:nvSpPr>
          <p:spPr>
            <a:xfrm rot="5400013">
              <a:off x="3532419" y="332332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7" name="Round Same Side Corner Rectangle 4">
              <a:extLst>
                <a:ext uri="{FF2B5EF4-FFF2-40B4-BE49-F238E27FC236}">
                  <a16:creationId xmlns:a16="http://schemas.microsoft.com/office/drawing/2014/main" id="{1748C005-499E-41AF-B41A-D33EA7039D04}"/>
                </a:ext>
              </a:extLst>
            </p:cNvPr>
            <p:cNvSpPr/>
            <p:nvPr/>
          </p:nvSpPr>
          <p:spPr>
            <a:xfrm>
              <a:off x="2231053" y="4666055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Generate tool setup and</a:t>
              </a:r>
            </a:p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hardware configuration</a:t>
              </a:r>
            </a:p>
          </p:txBody>
        </p:sp>
      </p:grpSp>
      <p:pic>
        <p:nvPicPr>
          <p:cNvPr id="28" name="Picture Placeholder 8">
            <a:extLst>
              <a:ext uri="{FF2B5EF4-FFF2-40B4-BE49-F238E27FC236}">
                <a16:creationId xmlns:a16="http://schemas.microsoft.com/office/drawing/2014/main" id="{A66D187C-C790-4649-8ECC-858C17C1C559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7296" b="821"/>
          <a:stretch>
            <a:fillRect/>
          </a:stretch>
        </p:blipFill>
        <p:spPr>
          <a:xfrm>
            <a:off x="6211206" y="1672072"/>
            <a:ext cx="5460225" cy="4085362"/>
          </a:xfrm>
        </p:spPr>
      </p:pic>
    </p:spTree>
    <p:extLst>
      <p:ext uri="{BB962C8B-B14F-4D97-AF65-F5344CB8AC3E}">
        <p14:creationId xmlns:p14="http://schemas.microsoft.com/office/powerpoint/2010/main" val="35975564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ingle Corner Rectangle 7"/>
          <p:cNvSpPr/>
          <p:nvPr/>
        </p:nvSpPr>
        <p:spPr bwMode="auto">
          <a:xfrm>
            <a:off x="822326" y="1680907"/>
            <a:ext cx="2412000" cy="936000"/>
          </a:xfrm>
          <a:prstGeom prst="snip1Rect">
            <a:avLst/>
          </a:prstGeom>
          <a:solidFill>
            <a:srgbClr val="00C1D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anchor="t" anchorCtr="1"/>
          <a:lstStyle/>
          <a:p>
            <a:pPr algn="ctr"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startup_&lt;</a:t>
            </a:r>
            <a:r>
              <a:rPr lang="en-US" sz="1400" b="1" i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device</a:t>
            </a: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&gt;.c</a:t>
            </a:r>
            <a:b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</a:br>
            <a: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  <a:t>Device startup</a:t>
            </a:r>
          </a:p>
          <a:p>
            <a:pPr algn="ctr"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  <a:t>Interrupt vectors</a:t>
            </a:r>
          </a:p>
        </p:txBody>
      </p:sp>
      <p:sp>
        <p:nvSpPr>
          <p:cNvPr id="10" name="Snip Single Corner Rectangle 9"/>
          <p:cNvSpPr/>
          <p:nvPr/>
        </p:nvSpPr>
        <p:spPr bwMode="auto">
          <a:xfrm>
            <a:off x="8880782" y="1680907"/>
            <a:ext cx="2412000" cy="936000"/>
          </a:xfrm>
          <a:prstGeom prst="snip1Rect">
            <a:avLst/>
          </a:prstGeom>
          <a:solidFill>
            <a:srgbClr val="D5D6D6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anchor="t" anchorCtr="1"/>
          <a:lstStyle/>
          <a:p>
            <a:pPr algn="ctr"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&lt;</a:t>
            </a:r>
            <a:r>
              <a:rPr lang="en-US" sz="1400" b="1" i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user</a:t>
            </a: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&gt;.c/</a:t>
            </a:r>
            <a:r>
              <a:rPr lang="en-US" sz="1400" b="1" dirty="0" err="1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c++</a:t>
            </a:r>
            <a:br>
              <a:rPr lang="en-US" sz="1400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</a:br>
            <a: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  <a:t>User application</a:t>
            </a:r>
            <a:br>
              <a:rPr lang="en-US" sz="1600" dirty="0">
                <a:solidFill>
                  <a:srgbClr val="414444"/>
                </a:solidFill>
                <a:latin typeface="Gill Sans MT"/>
                <a:ea typeface="+mn-ea"/>
              </a:rPr>
            </a:br>
            <a:r>
              <a:rPr lang="en-US" sz="1600" dirty="0">
                <a:solidFill>
                  <a:srgbClr val="414444"/>
                </a:solidFill>
                <a:latin typeface="Courier New" pitchFamily="49" charset="0"/>
                <a:ea typeface="+mn-ea"/>
                <a:cs typeface="Courier New" pitchFamily="49" charset="0"/>
              </a:rPr>
              <a:t>main() { ... }</a:t>
            </a:r>
          </a:p>
        </p:txBody>
      </p:sp>
      <p:sp>
        <p:nvSpPr>
          <p:cNvPr id="11" name="Snip Single Corner Rectangle 10"/>
          <p:cNvSpPr/>
          <p:nvPr/>
        </p:nvSpPr>
        <p:spPr bwMode="auto">
          <a:xfrm>
            <a:off x="6263168" y="1680907"/>
            <a:ext cx="2412000" cy="936000"/>
          </a:xfrm>
          <a:prstGeom prst="snip1Rect">
            <a:avLst/>
          </a:prstGeom>
          <a:solidFill>
            <a:srgbClr val="95D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t" anchorCtr="1"/>
          <a:lstStyle/>
          <a:p>
            <a:pPr algn="ctr"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&lt;</a:t>
            </a:r>
            <a:r>
              <a:rPr lang="en-US" sz="1400" b="1" i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device</a:t>
            </a: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&gt;.h</a:t>
            </a:r>
            <a:b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</a:br>
            <a: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  <a:t>Device peripheral access</a:t>
            </a:r>
          </a:p>
        </p:txBody>
      </p:sp>
      <p:sp>
        <p:nvSpPr>
          <p:cNvPr id="28" name="Snip Single Corner Rectangle 27"/>
          <p:cNvSpPr/>
          <p:nvPr/>
        </p:nvSpPr>
        <p:spPr bwMode="auto">
          <a:xfrm>
            <a:off x="822326" y="3008784"/>
            <a:ext cx="552307" cy="330201"/>
          </a:xfrm>
          <a:prstGeom prst="snip1Rect">
            <a:avLst/>
          </a:prstGeom>
          <a:solidFill>
            <a:srgbClr val="00C1D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lIns="121899" tIns="60949" rIns="121899" bIns="60949" anchor="b" anchorCtr="1"/>
          <a:lstStyle/>
          <a:p>
            <a:pPr algn="ctr"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rgbClr val="414444"/>
              </a:solidFill>
              <a:latin typeface="Gill Sans MT"/>
              <a:ea typeface="+mn-ea"/>
              <a:cs typeface="Courier New" pitchFamily="49" charset="0"/>
            </a:endParaRPr>
          </a:p>
        </p:txBody>
      </p:sp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1329965" y="2989228"/>
            <a:ext cx="2356437" cy="36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9" tIns="60949" rIns="121899" bIns="60949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600" b="0" dirty="0">
                <a:solidFill>
                  <a:srgbClr val="414444"/>
                </a:solidFill>
                <a:latin typeface="+mn-lt"/>
              </a:rPr>
              <a:t>CMSIS-CORE device files</a:t>
            </a:r>
            <a:endParaRPr lang="en-US" altLang="en-US" sz="1600" dirty="0">
              <a:solidFill>
                <a:srgbClr val="414444"/>
              </a:solidFill>
              <a:latin typeface="+mn-lt"/>
            </a:endParaRPr>
          </a:p>
        </p:txBody>
      </p:sp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4475925" y="2927662"/>
            <a:ext cx="2078862" cy="86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9" tIns="60949" rIns="121899" bIns="60949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600" b="0" dirty="0">
                <a:solidFill>
                  <a:srgbClr val="414444"/>
                </a:solidFill>
                <a:latin typeface="+mn-lt"/>
              </a:rPr>
              <a:t>CMSIS-CORE header files generated from CMSIS-SVD</a:t>
            </a:r>
          </a:p>
        </p:txBody>
      </p:sp>
      <p:sp>
        <p:nvSpPr>
          <p:cNvPr id="31" name="Snip Single Corner Rectangle 30"/>
          <p:cNvSpPr/>
          <p:nvPr/>
        </p:nvSpPr>
        <p:spPr bwMode="auto">
          <a:xfrm>
            <a:off x="6792003" y="3016056"/>
            <a:ext cx="552307" cy="332315"/>
          </a:xfrm>
          <a:prstGeom prst="snip1Rect">
            <a:avLst/>
          </a:prstGeom>
          <a:solidFill>
            <a:srgbClr val="D5D6D6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lIns="121899" tIns="60949" rIns="121899" bIns="60949" anchor="b" anchorCtr="1"/>
          <a:lstStyle/>
          <a:p>
            <a:pPr algn="ctr"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rgbClr val="414444"/>
              </a:solidFill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32" name="Rectangle 16"/>
          <p:cNvSpPr>
            <a:spLocks noChangeArrowheads="1"/>
          </p:cNvSpPr>
          <p:nvPr/>
        </p:nvSpPr>
        <p:spPr bwMode="auto">
          <a:xfrm>
            <a:off x="7344310" y="2999225"/>
            <a:ext cx="1496465" cy="36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9" tIns="60949" rIns="121899" bIns="60949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600" b="0" dirty="0">
                <a:solidFill>
                  <a:srgbClr val="414444"/>
                </a:solidFill>
                <a:latin typeface="+mn-lt"/>
              </a:rPr>
              <a:t>User program</a:t>
            </a:r>
            <a:endParaRPr lang="en-US" altLang="en-US" sz="1600" dirty="0">
              <a:solidFill>
                <a:srgbClr val="414444"/>
              </a:solidFill>
              <a:latin typeface="+mn-lt"/>
            </a:endParaRPr>
          </a:p>
        </p:txBody>
      </p:sp>
      <p:sp>
        <p:nvSpPr>
          <p:cNvPr id="33" name="Snip Single Corner Rectangle 32"/>
          <p:cNvSpPr/>
          <p:nvPr/>
        </p:nvSpPr>
        <p:spPr bwMode="auto">
          <a:xfrm>
            <a:off x="3923618" y="3016056"/>
            <a:ext cx="552307" cy="325967"/>
          </a:xfrm>
          <a:prstGeom prst="snip1Rect">
            <a:avLst/>
          </a:prstGeom>
          <a:solidFill>
            <a:srgbClr val="95D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lIns="121899" tIns="60949" rIns="121899" bIns="60949" anchor="b" anchorCtr="1"/>
          <a:lstStyle/>
          <a:p>
            <a:pPr algn="ctr"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rgbClr val="414444"/>
              </a:solidFill>
              <a:latin typeface="Gill Sans MT"/>
              <a:ea typeface="+mn-ea"/>
              <a:cs typeface="Courier New" pitchFamily="49" charset="0"/>
            </a:endParaRPr>
          </a:p>
        </p:txBody>
      </p:sp>
      <p:sp>
        <p:nvSpPr>
          <p:cNvPr id="3" name="Snip Single Corner Rectangle 8">
            <a:extLst>
              <a:ext uri="{FF2B5EF4-FFF2-40B4-BE49-F238E27FC236}">
                <a16:creationId xmlns:a16="http://schemas.microsoft.com/office/drawing/2014/main" id="{F141DD8D-C1C3-433C-982B-2CE515DBD775}"/>
              </a:ext>
            </a:extLst>
          </p:cNvPr>
          <p:cNvSpPr/>
          <p:nvPr/>
        </p:nvSpPr>
        <p:spPr bwMode="auto">
          <a:xfrm>
            <a:off x="3645554" y="1289030"/>
            <a:ext cx="2412000" cy="936000"/>
          </a:xfrm>
          <a:prstGeom prst="snip1Rect">
            <a:avLst/>
          </a:prstGeom>
          <a:solidFill>
            <a:srgbClr val="00C1D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anchor="t" anchorCtr="1"/>
          <a:lstStyle/>
          <a:p>
            <a:pPr algn="ctr"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system_&lt;</a:t>
            </a:r>
            <a:r>
              <a:rPr lang="en-US" sz="1400" b="1" i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device </a:t>
            </a: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&gt;.h</a:t>
            </a:r>
            <a:br>
              <a:rPr lang="en-US" sz="1600" b="1" dirty="0">
                <a:solidFill>
                  <a:srgbClr val="414444"/>
                </a:solidFill>
                <a:latin typeface="Gill Sans MT"/>
                <a:ea typeface="+mn-ea"/>
              </a:rPr>
            </a:br>
            <a: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  <a:t>CMSIS system and</a:t>
            </a:r>
            <a:b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</a:br>
            <a: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  <a:t>clock configuration</a:t>
            </a:r>
          </a:p>
        </p:txBody>
      </p:sp>
      <p:sp>
        <p:nvSpPr>
          <p:cNvPr id="9" name="Snip Single Corner Rectangle 8"/>
          <p:cNvSpPr/>
          <p:nvPr/>
        </p:nvSpPr>
        <p:spPr bwMode="auto">
          <a:xfrm>
            <a:off x="3439940" y="1680907"/>
            <a:ext cx="2412000" cy="936000"/>
          </a:xfrm>
          <a:prstGeom prst="snip1Rect">
            <a:avLst/>
          </a:prstGeom>
          <a:solidFill>
            <a:srgbClr val="00C1D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anchor="t" anchorCtr="1"/>
          <a:lstStyle/>
          <a:p>
            <a:pPr algn="ctr" defTabSz="45718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system_&lt;</a:t>
            </a:r>
            <a:r>
              <a:rPr lang="en-US" sz="1400" b="1" i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device </a:t>
            </a:r>
            <a:r>
              <a:rPr lang="en-US" sz="1400" b="1" dirty="0">
                <a:solidFill>
                  <a:srgbClr val="414444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&gt;.c</a:t>
            </a:r>
            <a:br>
              <a:rPr lang="en-US" sz="1600" b="1" dirty="0">
                <a:solidFill>
                  <a:srgbClr val="414444"/>
                </a:solidFill>
                <a:latin typeface="Gill Sans MT"/>
                <a:ea typeface="+mn-ea"/>
              </a:rPr>
            </a:br>
            <a: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  <a:t>System and clock</a:t>
            </a:r>
            <a:b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</a:br>
            <a:r>
              <a:rPr lang="en-US" sz="1600" dirty="0">
                <a:solidFill>
                  <a:srgbClr val="414444"/>
                </a:solidFill>
                <a:cs typeface="Calibri" panose="020F0502020204030204" pitchFamily="34" charset="0"/>
              </a:rPr>
              <a:t>configuration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1BBBF00-A7D6-4C05-AF99-E4983F797AED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 flipH="1">
            <a:off x="8675168" y="2148907"/>
            <a:ext cx="205614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4F1DB78-87BE-4F9B-9E20-C4FD53C2540F}"/>
              </a:ext>
            </a:extLst>
          </p:cNvPr>
          <p:cNvCxnSpPr>
            <a:stCxn id="9" idx="0"/>
            <a:endCxn id="11" idx="2"/>
          </p:cNvCxnSpPr>
          <p:nvPr/>
        </p:nvCxnSpPr>
        <p:spPr>
          <a:xfrm>
            <a:off x="5851940" y="2148907"/>
            <a:ext cx="41122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43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429416-9512-4D74-BB8B-B757FF1538EC}"/>
              </a:ext>
            </a:extLst>
          </p:cNvPr>
          <p:cNvSpPr/>
          <p:nvPr/>
        </p:nvSpPr>
        <p:spPr>
          <a:xfrm>
            <a:off x="1672295" y="1106905"/>
            <a:ext cx="8761489" cy="344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72A4F4-A0EE-4AF6-9B97-64CD9EFD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components</a:t>
            </a:r>
            <a:endParaRPr lang="en-US" dirty="0"/>
          </a:p>
        </p:txBody>
      </p:sp>
      <p:sp>
        <p:nvSpPr>
          <p:cNvPr id="36" name="Content Placeholder 35">
            <a:extLst>
              <a:ext uri="{FF2B5EF4-FFF2-40B4-BE49-F238E27FC236}">
                <a16:creationId xmlns:a16="http://schemas.microsoft.com/office/drawing/2014/main" id="{C1FEA2B4-2D65-4DC0-A84C-7CA3D7B49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25" y="4656734"/>
            <a:ext cx="11180762" cy="1801819"/>
          </a:xfrm>
        </p:spPr>
        <p:txBody>
          <a:bodyPr/>
          <a:lstStyle/>
          <a:p>
            <a:r>
              <a:rPr lang="en-GB" dirty="0"/>
              <a:t>A software component encapsulates a set of related functions.</a:t>
            </a:r>
          </a:p>
          <a:p>
            <a:r>
              <a:rPr lang="en-GB" dirty="0"/>
              <a:t>Components should be substitutable by other components at design time.</a:t>
            </a:r>
          </a:p>
          <a:p>
            <a:r>
              <a:rPr lang="en-GB" dirty="0"/>
              <a:t>Components can have dependencies on other components.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022A3B-8B4C-4B9B-95D2-86AE594E107B}"/>
              </a:ext>
            </a:extLst>
          </p:cNvPr>
          <p:cNvSpPr/>
          <p:nvPr/>
        </p:nvSpPr>
        <p:spPr>
          <a:xfrm>
            <a:off x="1672295" y="1671974"/>
            <a:ext cx="8761489" cy="2264760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US" sz="2000" dirty="0">
                <a:solidFill>
                  <a:schemeClr val="bg1"/>
                </a:solidFill>
              </a:rPr>
              <a:t>Software component</a:t>
            </a:r>
          </a:p>
        </p:txBody>
      </p:sp>
      <p:sp>
        <p:nvSpPr>
          <p:cNvPr id="7" name="Snip Single Corner Rectangle 8">
            <a:extLst>
              <a:ext uri="{FF2B5EF4-FFF2-40B4-BE49-F238E27FC236}">
                <a16:creationId xmlns:a16="http://schemas.microsoft.com/office/drawing/2014/main" id="{F3ED5520-C3E2-4668-8F67-A11D69F828A3}"/>
              </a:ext>
            </a:extLst>
          </p:cNvPr>
          <p:cNvSpPr/>
          <p:nvPr/>
        </p:nvSpPr>
        <p:spPr bwMode="auto">
          <a:xfrm>
            <a:off x="5356750" y="1995974"/>
            <a:ext cx="1476000" cy="720000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API headers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14" name="Snip Single Corner Rectangle 8">
            <a:extLst>
              <a:ext uri="{FF2B5EF4-FFF2-40B4-BE49-F238E27FC236}">
                <a16:creationId xmlns:a16="http://schemas.microsoft.com/office/drawing/2014/main" id="{3822A2E0-167C-4F20-BA49-213AFC07747B}"/>
              </a:ext>
            </a:extLst>
          </p:cNvPr>
          <p:cNvSpPr/>
          <p:nvPr/>
        </p:nvSpPr>
        <p:spPr bwMode="auto">
          <a:xfrm>
            <a:off x="1984442" y="2961986"/>
            <a:ext cx="1476000" cy="720000"/>
          </a:xfrm>
          <a:prstGeom prst="snip1Rect">
            <a:avLst/>
          </a:prstGeom>
          <a:solidFill>
            <a:schemeClr val="bg1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User code templates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17" name="Snip Single Corner Rectangle 8">
            <a:extLst>
              <a:ext uri="{FF2B5EF4-FFF2-40B4-BE49-F238E27FC236}">
                <a16:creationId xmlns:a16="http://schemas.microsoft.com/office/drawing/2014/main" id="{53538A88-0E7C-41D4-BD0C-4E11EA3D242F}"/>
              </a:ext>
            </a:extLst>
          </p:cNvPr>
          <p:cNvSpPr/>
          <p:nvPr/>
        </p:nvSpPr>
        <p:spPr bwMode="auto">
          <a:xfrm>
            <a:off x="3670596" y="2961986"/>
            <a:ext cx="1476000" cy="720000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Configuration files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18" name="Snip Single Corner Rectangle 8">
            <a:extLst>
              <a:ext uri="{FF2B5EF4-FFF2-40B4-BE49-F238E27FC236}">
                <a16:creationId xmlns:a16="http://schemas.microsoft.com/office/drawing/2014/main" id="{5A142EC1-B061-49BA-A672-F69A981F596E}"/>
              </a:ext>
            </a:extLst>
          </p:cNvPr>
          <p:cNvSpPr/>
          <p:nvPr/>
        </p:nvSpPr>
        <p:spPr bwMode="auto">
          <a:xfrm>
            <a:off x="5356750" y="2961986"/>
            <a:ext cx="1476000" cy="720000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sp>
        <p:nvSpPr>
          <p:cNvPr id="20" name="Snip Single Corner Rectangle 8">
            <a:extLst>
              <a:ext uri="{FF2B5EF4-FFF2-40B4-BE49-F238E27FC236}">
                <a16:creationId xmlns:a16="http://schemas.microsoft.com/office/drawing/2014/main" id="{DCFD4EB3-5388-4322-8709-1DBD76AFA92A}"/>
              </a:ext>
            </a:extLst>
          </p:cNvPr>
          <p:cNvSpPr/>
          <p:nvPr/>
        </p:nvSpPr>
        <p:spPr bwMode="auto">
          <a:xfrm>
            <a:off x="7042904" y="2961986"/>
            <a:ext cx="1476000" cy="720000"/>
          </a:xfrm>
          <a:prstGeom prst="snip1Rect">
            <a:avLst/>
          </a:prstGeom>
          <a:solidFill>
            <a:schemeClr val="bg1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Documentation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21" name="Snip Single Corner Rectangle 8">
            <a:extLst>
              <a:ext uri="{FF2B5EF4-FFF2-40B4-BE49-F238E27FC236}">
                <a16:creationId xmlns:a16="http://schemas.microsoft.com/office/drawing/2014/main" id="{F5DDC57A-FFB2-4A92-816D-C05176D451E2}"/>
              </a:ext>
            </a:extLst>
          </p:cNvPr>
          <p:cNvSpPr/>
          <p:nvPr/>
        </p:nvSpPr>
        <p:spPr bwMode="auto">
          <a:xfrm>
            <a:off x="8683511" y="2961986"/>
            <a:ext cx="1476000" cy="720000"/>
          </a:xfrm>
          <a:prstGeom prst="snip1Rect">
            <a:avLst/>
          </a:prstGeom>
          <a:solidFill>
            <a:schemeClr val="bg1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Debug view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description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9FE6B62-C258-42CB-BF19-869B9120DCFE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1106905"/>
            <a:ext cx="796" cy="88907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CC9BA5B-C2B8-4C32-B34C-DE3D59A6C1A1}"/>
              </a:ext>
            </a:extLst>
          </p:cNvPr>
          <p:cNvSpPr txBox="1"/>
          <p:nvPr/>
        </p:nvSpPr>
        <p:spPr>
          <a:xfrm>
            <a:off x="6221143" y="4005986"/>
            <a:ext cx="4212641" cy="498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Interfaces to </a:t>
            </a:r>
            <a:r>
              <a:rPr lang="en-US" dirty="0">
                <a:solidFill>
                  <a:schemeClr val="tx2"/>
                </a:solidFill>
                <a:latin typeface="+mn-lt"/>
                <a:ea typeface="+mn-ea"/>
              </a:rPr>
              <a:t>device peripherals or </a:t>
            </a: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other software components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789B9A-EEA4-4577-8CE4-BC9DE5A4D2CE}"/>
              </a:ext>
            </a:extLst>
          </p:cNvPr>
          <p:cNvSpPr txBox="1"/>
          <p:nvPr/>
        </p:nvSpPr>
        <p:spPr>
          <a:xfrm>
            <a:off x="6265351" y="1182501"/>
            <a:ext cx="4168434" cy="498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Interfaces to </a:t>
            </a:r>
            <a:r>
              <a:rPr lang="en-US" dirty="0">
                <a:solidFill>
                  <a:schemeClr val="tx2"/>
                </a:solidFill>
                <a:latin typeface="+mn-lt"/>
                <a:ea typeface="+mn-ea"/>
              </a:rPr>
              <a:t>user application or </a:t>
            </a: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other software components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6F5C04B-479F-46EF-B7CC-D74FC864C4B1}"/>
              </a:ext>
            </a:extLst>
          </p:cNvPr>
          <p:cNvCxnSpPr>
            <a:cxnSpLocks/>
          </p:cNvCxnSpPr>
          <p:nvPr/>
        </p:nvCxnSpPr>
        <p:spPr>
          <a:xfrm flipV="1">
            <a:off x="6097604" y="3689290"/>
            <a:ext cx="0" cy="858598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836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A4F4-A0EE-4AF6-9B97-64CD9EFD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components – Taxonomy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21C2B-F01E-4A90-A2CE-65035B717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Software component have these attributes that are used to identify them:</a:t>
            </a:r>
          </a:p>
          <a:p>
            <a:pPr lvl="1"/>
            <a:r>
              <a:rPr lang="en-US" dirty="0"/>
              <a:t>Component Class (</a:t>
            </a:r>
            <a:r>
              <a:rPr lang="en-US" dirty="0" err="1"/>
              <a:t>Cclass</a:t>
            </a:r>
            <a:r>
              <a:rPr lang="en-US" dirty="0"/>
              <a:t>): examples are </a:t>
            </a:r>
            <a:r>
              <a:rPr lang="en-US" b="1" dirty="0"/>
              <a:t>CMSIS</a:t>
            </a:r>
            <a:r>
              <a:rPr lang="en-US" dirty="0"/>
              <a:t>, </a:t>
            </a:r>
            <a:r>
              <a:rPr lang="en-US" b="1" dirty="0"/>
              <a:t>Device</a:t>
            </a:r>
            <a:r>
              <a:rPr lang="en-US" dirty="0"/>
              <a:t>, </a:t>
            </a:r>
            <a:r>
              <a:rPr lang="en-US" b="1" dirty="0"/>
              <a:t>File System</a:t>
            </a:r>
          </a:p>
          <a:p>
            <a:pPr lvl="1"/>
            <a:r>
              <a:rPr lang="en-US" dirty="0"/>
              <a:t>Component Group (</a:t>
            </a:r>
            <a:r>
              <a:rPr lang="en-US" dirty="0" err="1"/>
              <a:t>Cgroup</a:t>
            </a:r>
            <a:r>
              <a:rPr lang="en-US" dirty="0"/>
              <a:t>): examples are </a:t>
            </a:r>
            <a:r>
              <a:rPr lang="en-US" b="1" dirty="0"/>
              <a:t>CMSIS:RTOS</a:t>
            </a:r>
            <a:r>
              <a:rPr lang="en-US" dirty="0"/>
              <a:t>, </a:t>
            </a:r>
            <a:r>
              <a:rPr lang="en-US" b="1" dirty="0" err="1"/>
              <a:t>Device:Startup</a:t>
            </a:r>
            <a:r>
              <a:rPr lang="en-US" dirty="0"/>
              <a:t>, </a:t>
            </a:r>
            <a:r>
              <a:rPr lang="en-US" b="1" dirty="0"/>
              <a:t>File </a:t>
            </a:r>
            <a:r>
              <a:rPr lang="en-US" b="1" dirty="0" err="1"/>
              <a:t>System:CORE</a:t>
            </a:r>
            <a:endParaRPr lang="en-US" b="1" dirty="0"/>
          </a:p>
          <a:p>
            <a:pPr lvl="1"/>
            <a:r>
              <a:rPr lang="en-US" dirty="0"/>
              <a:t>Component Version (</a:t>
            </a:r>
            <a:r>
              <a:rPr lang="en-US" dirty="0" err="1"/>
              <a:t>Cversion</a:t>
            </a:r>
            <a:r>
              <a:rPr lang="en-US" dirty="0"/>
              <a:t>): the version number of the software component</a:t>
            </a:r>
          </a:p>
          <a:p>
            <a:endParaRPr lang="en-GB" dirty="0"/>
          </a:p>
          <a:p>
            <a:r>
              <a:rPr lang="en-GB" dirty="0"/>
              <a:t>Optionally, a software component may have additional attributes:</a:t>
            </a:r>
          </a:p>
          <a:p>
            <a:pPr lvl="1"/>
            <a:r>
              <a:rPr lang="en-US" dirty="0"/>
              <a:t>Component Sub-Group (</a:t>
            </a:r>
            <a:r>
              <a:rPr lang="en-US" dirty="0" err="1"/>
              <a:t>Csub</a:t>
            </a:r>
            <a:r>
              <a:rPr lang="en-US" dirty="0"/>
              <a:t>): examples are </a:t>
            </a:r>
            <a:r>
              <a:rPr lang="en-US" b="1" dirty="0" err="1"/>
              <a:t>CMSIS:RTOS:MyRTOS</a:t>
            </a:r>
            <a:r>
              <a:rPr lang="en-US" dirty="0"/>
              <a:t>, </a:t>
            </a:r>
            <a:r>
              <a:rPr lang="en-US" b="1" dirty="0" err="1"/>
              <a:t>Device:Driver</a:t>
            </a:r>
            <a:r>
              <a:rPr lang="en-US" b="1" dirty="0"/>
              <a:t> </a:t>
            </a:r>
            <a:r>
              <a:rPr lang="en-US" b="1" dirty="0" err="1"/>
              <a:t>USBD:Full-speed</a:t>
            </a:r>
            <a:endParaRPr lang="en-US" b="1" dirty="0"/>
          </a:p>
          <a:p>
            <a:pPr lvl="1"/>
            <a:r>
              <a:rPr lang="en-US" dirty="0"/>
              <a:t>Component Variant (</a:t>
            </a:r>
            <a:r>
              <a:rPr lang="en-US" dirty="0" err="1"/>
              <a:t>Cvariant</a:t>
            </a:r>
            <a:r>
              <a:rPr lang="en-US" dirty="0"/>
              <a:t>): a variant of the software component: </a:t>
            </a:r>
            <a:r>
              <a:rPr lang="en-US" b="1" dirty="0" err="1"/>
              <a:t>RTOS:FreeRTOS</a:t>
            </a:r>
            <a:endParaRPr lang="en-US" b="1" dirty="0"/>
          </a:p>
          <a:p>
            <a:pPr lvl="1"/>
            <a:r>
              <a:rPr lang="en-US" dirty="0"/>
              <a:t>Component Vendor (</a:t>
            </a:r>
            <a:r>
              <a:rPr lang="en-US" dirty="0" err="1"/>
              <a:t>Cvendor</a:t>
            </a:r>
            <a:r>
              <a:rPr lang="en-US" dirty="0"/>
              <a:t>): the supplier of the software component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860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A4F4-A0EE-4AF6-9B97-64CD9EFD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Bundles</a:t>
            </a:r>
            <a:endParaRPr lang="en-US" dirty="0"/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87692C96-1A31-4F6A-828D-1B6821B5B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24" y="1479468"/>
            <a:ext cx="6037011" cy="4086225"/>
          </a:xfrm>
        </p:spPr>
        <p:txBody>
          <a:bodyPr/>
          <a:lstStyle/>
          <a:p>
            <a:r>
              <a:rPr lang="en-GB" dirty="0"/>
              <a:t>A bundle is a variant on the </a:t>
            </a:r>
            <a:r>
              <a:rPr lang="en-GB" dirty="0" err="1"/>
              <a:t>Cclass</a:t>
            </a:r>
            <a:r>
              <a:rPr lang="en-GB" dirty="0"/>
              <a:t> level.</a:t>
            </a:r>
          </a:p>
          <a:p>
            <a:r>
              <a:rPr lang="en-GB" dirty="0"/>
              <a:t>It specifies the attributes </a:t>
            </a:r>
            <a:r>
              <a:rPr lang="en-GB" dirty="0" err="1"/>
              <a:t>Cclass</a:t>
            </a:r>
            <a:r>
              <a:rPr lang="en-GB" dirty="0"/>
              <a:t>, </a:t>
            </a:r>
            <a:r>
              <a:rPr lang="en-GB" dirty="0" err="1"/>
              <a:t>Cversion</a:t>
            </a:r>
            <a:r>
              <a:rPr lang="en-GB" dirty="0"/>
              <a:t> and optionally </a:t>
            </a:r>
            <a:r>
              <a:rPr lang="en-GB" dirty="0" err="1"/>
              <a:t>Cgroup</a:t>
            </a:r>
            <a:r>
              <a:rPr lang="en-GB" dirty="0"/>
              <a:t> and </a:t>
            </a:r>
            <a:r>
              <a:rPr lang="en-GB" dirty="0" err="1"/>
              <a:t>Cvendor</a:t>
            </a:r>
            <a:r>
              <a:rPr lang="en-GB" dirty="0"/>
              <a:t> for a collection of interdependent components.</a:t>
            </a:r>
          </a:p>
          <a:p>
            <a:r>
              <a:rPr lang="en-GB" dirty="0"/>
              <a:t>Components within a bundle inherit the attributes set by the bundle and must not set these attributes again.</a:t>
            </a:r>
          </a:p>
          <a:p>
            <a:r>
              <a:rPr lang="en-GB" dirty="0"/>
              <a:t>Bundles ensure consistency of attributes across multiple interworking components and restrict the mix and match of components within a </a:t>
            </a:r>
            <a:r>
              <a:rPr lang="en-GB" dirty="0" err="1"/>
              <a:t>Cclass</a:t>
            </a:r>
            <a:r>
              <a:rPr lang="en-GB" dirty="0"/>
              <a:t> from different solutions.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022A3B-8B4C-4B9B-95D2-86AE594E107B}"/>
              </a:ext>
            </a:extLst>
          </p:cNvPr>
          <p:cNvSpPr/>
          <p:nvPr/>
        </p:nvSpPr>
        <p:spPr>
          <a:xfrm>
            <a:off x="6670306" y="1479468"/>
            <a:ext cx="5315117" cy="2088683"/>
          </a:xfrm>
          <a:prstGeom prst="rect">
            <a:avLst/>
          </a:prstGeom>
          <a:noFill/>
          <a:ln w="38100">
            <a:solidFill>
              <a:srgbClr val="009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</a:rPr>
              <a:t>Bundle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0B1610-9698-4F12-A0EF-CDACA337CBE0}"/>
              </a:ext>
            </a:extLst>
          </p:cNvPr>
          <p:cNvSpPr/>
          <p:nvPr/>
        </p:nvSpPr>
        <p:spPr>
          <a:xfrm>
            <a:off x="7165641" y="1645630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58163B-A8A2-4DA2-88F1-89B0C135B051}"/>
              </a:ext>
            </a:extLst>
          </p:cNvPr>
          <p:cNvSpPr/>
          <p:nvPr/>
        </p:nvSpPr>
        <p:spPr>
          <a:xfrm>
            <a:off x="8806248" y="1647350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3F8EDA-1937-42CA-9A14-BEA673ED3D41}"/>
              </a:ext>
            </a:extLst>
          </p:cNvPr>
          <p:cNvSpPr/>
          <p:nvPr/>
        </p:nvSpPr>
        <p:spPr>
          <a:xfrm>
            <a:off x="10446856" y="1645630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702A3-F7AA-470A-B727-6C61E4B6242E}"/>
              </a:ext>
            </a:extLst>
          </p:cNvPr>
          <p:cNvSpPr/>
          <p:nvPr/>
        </p:nvSpPr>
        <p:spPr>
          <a:xfrm>
            <a:off x="7165641" y="2688619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4EE747-3C1D-4374-BD54-63A28771A500}"/>
              </a:ext>
            </a:extLst>
          </p:cNvPr>
          <p:cNvSpPr/>
          <p:nvPr/>
        </p:nvSpPr>
        <p:spPr>
          <a:xfrm>
            <a:off x="8806248" y="2688619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417292-039F-4F75-8CD3-A9E5E3B6F893}"/>
              </a:ext>
            </a:extLst>
          </p:cNvPr>
          <p:cNvSpPr/>
          <p:nvPr/>
        </p:nvSpPr>
        <p:spPr>
          <a:xfrm>
            <a:off x="10446856" y="2696916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Z</a:t>
            </a:r>
          </a:p>
        </p:txBody>
      </p:sp>
    </p:spTree>
    <p:extLst>
      <p:ext uri="{BB962C8B-B14F-4D97-AF65-F5344CB8AC3E}">
        <p14:creationId xmlns:p14="http://schemas.microsoft.com/office/powerpoint/2010/main" val="3896828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0BAAA-20E0-429F-A12C-E98347572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Bundles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1F986-112D-4DD5-A578-5B9887C82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case multiple inter-dependent components that belong to the same </a:t>
            </a:r>
            <a:r>
              <a:rPr lang="en-GB" dirty="0" err="1"/>
              <a:t>Cclass</a:t>
            </a:r>
            <a:r>
              <a:rPr lang="en-GB" dirty="0"/>
              <a:t> form part of a solution, these can be grouped into a bundle (</a:t>
            </a:r>
            <a:r>
              <a:rPr lang="en-GB" dirty="0" err="1"/>
              <a:t>Cbundle</a:t>
            </a:r>
            <a:r>
              <a:rPr lang="en-GB" dirty="0"/>
              <a:t>).</a:t>
            </a:r>
          </a:p>
          <a:p>
            <a:r>
              <a:rPr lang="en-GB" dirty="0"/>
              <a:t>A </a:t>
            </a:r>
            <a:r>
              <a:rPr lang="en-GB" dirty="0" err="1"/>
              <a:t>Cbundle</a:t>
            </a:r>
            <a:r>
              <a:rPr lang="en-GB" dirty="0"/>
              <a:t> specifies identical attributes </a:t>
            </a:r>
            <a:r>
              <a:rPr lang="en-GB" dirty="0" err="1"/>
              <a:t>Cclass</a:t>
            </a:r>
            <a:r>
              <a:rPr lang="en-GB" dirty="0"/>
              <a:t>, </a:t>
            </a:r>
            <a:r>
              <a:rPr lang="en-GB" dirty="0" err="1"/>
              <a:t>Cversion</a:t>
            </a:r>
            <a:r>
              <a:rPr lang="en-GB" dirty="0"/>
              <a:t> and optionally </a:t>
            </a:r>
            <a:r>
              <a:rPr lang="en-GB" dirty="0" err="1"/>
              <a:t>Cgroup</a:t>
            </a:r>
            <a:r>
              <a:rPr lang="en-GB" dirty="0"/>
              <a:t> and </a:t>
            </a:r>
            <a:r>
              <a:rPr lang="en-GB" dirty="0" err="1"/>
              <a:t>Cvendor</a:t>
            </a:r>
            <a:r>
              <a:rPr lang="en-GB" dirty="0"/>
              <a:t> for several components.</a:t>
            </a:r>
          </a:p>
          <a:p>
            <a:r>
              <a:rPr lang="en-GB" dirty="0"/>
              <a:t>Components within a bundle inherit these attributes set by the bundle and cannot alter these attributes (for example component version).</a:t>
            </a:r>
          </a:p>
          <a:p>
            <a:r>
              <a:rPr lang="en-GB" dirty="0"/>
              <a:t>Bundles ensure consistency of attributes across multiple interworking components and restrict the mix and match of components within a </a:t>
            </a:r>
            <a:r>
              <a:rPr lang="en-GB" dirty="0" err="1"/>
              <a:t>Cclass</a:t>
            </a:r>
            <a:r>
              <a:rPr lang="en-GB" dirty="0"/>
              <a:t> from different software packs.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7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63F71B-CFD6-4E26-912F-7DF4540D1806}"/>
              </a:ext>
            </a:extLst>
          </p:cNvPr>
          <p:cNvSpPr/>
          <p:nvPr/>
        </p:nvSpPr>
        <p:spPr>
          <a:xfrm>
            <a:off x="288758" y="4043276"/>
            <a:ext cx="11608067" cy="2289632"/>
          </a:xfrm>
          <a:prstGeom prst="rect">
            <a:avLst/>
          </a:prstGeom>
          <a:solidFill>
            <a:srgbClr val="E5EC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8E4485-04E8-4297-B1F6-85A98B8BE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Relationships of packs and software components</a:t>
            </a:r>
          </a:p>
        </p:txBody>
      </p:sp>
      <p:sp>
        <p:nvSpPr>
          <p:cNvPr id="47" name="Content Placeholder 46">
            <a:extLst>
              <a:ext uri="{FF2B5EF4-FFF2-40B4-BE49-F238E27FC236}">
                <a16:creationId xmlns:a16="http://schemas.microsoft.com/office/drawing/2014/main" id="{EA3DE31F-A1AA-4392-8A50-553A795E9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Packs</a:t>
            </a:r>
            <a:r>
              <a:rPr lang="en-US" dirty="0"/>
              <a:t> can require other packs to be available: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Components</a:t>
            </a:r>
            <a:r>
              <a:rPr lang="en-US" dirty="0"/>
              <a:t> can have dependencies on other components; either from the same or from other packs: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188098-3C86-4459-B569-66FA982F4C77}"/>
              </a:ext>
            </a:extLst>
          </p:cNvPr>
          <p:cNvSpPr/>
          <p:nvPr/>
        </p:nvSpPr>
        <p:spPr bwMode="auto">
          <a:xfrm>
            <a:off x="492125" y="2221372"/>
            <a:ext cx="2160000" cy="720000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Pack A</a:t>
            </a:r>
          </a:p>
          <a:p>
            <a:pPr algn="ctr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Version n</a:t>
            </a:r>
            <a:endParaRPr lang="en-US" sz="2400" dirty="0">
              <a:solidFill>
                <a:sysClr val="windowText" lastClr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F19888-1B73-4F91-8803-652EA9B84767}"/>
              </a:ext>
            </a:extLst>
          </p:cNvPr>
          <p:cNvSpPr/>
          <p:nvPr/>
        </p:nvSpPr>
        <p:spPr bwMode="auto">
          <a:xfrm>
            <a:off x="5016000" y="2221372"/>
            <a:ext cx="2160000" cy="720000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Pack B</a:t>
            </a:r>
          </a:p>
          <a:p>
            <a:pPr algn="ctr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Version 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241A95B-96F2-4253-ACC6-54C86AD6670F}"/>
              </a:ext>
            </a:extLst>
          </p:cNvPr>
          <p:cNvCxnSpPr>
            <a:stCxn id="6" idx="1"/>
            <a:endCxn id="5" idx="3"/>
          </p:cNvCxnSpPr>
          <p:nvPr/>
        </p:nvCxnSpPr>
        <p:spPr>
          <a:xfrm flipH="1">
            <a:off x="2652125" y="2581372"/>
            <a:ext cx="236387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496F0D9-412A-4FAD-865F-213B27036879}"/>
              </a:ext>
            </a:extLst>
          </p:cNvPr>
          <p:cNvSpPr/>
          <p:nvPr/>
        </p:nvSpPr>
        <p:spPr bwMode="auto">
          <a:xfrm>
            <a:off x="492125" y="4583660"/>
            <a:ext cx="5244532" cy="1315657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t"/>
          <a:lstStyle/>
          <a:p>
            <a:pPr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Pack A, Version n</a:t>
            </a:r>
            <a:endParaRPr lang="en-US" sz="1600" dirty="0">
              <a:solidFill>
                <a:sysClr val="windowText" lastClr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CBFD2-AB7A-4D35-94A1-A7455579B66A}"/>
              </a:ext>
            </a:extLst>
          </p:cNvPr>
          <p:cNvSpPr/>
          <p:nvPr/>
        </p:nvSpPr>
        <p:spPr>
          <a:xfrm>
            <a:off x="693019" y="502583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41B33D-0B25-4EE9-AFE3-E076C05DA947}"/>
              </a:ext>
            </a:extLst>
          </p:cNvPr>
          <p:cNvSpPr/>
          <p:nvPr/>
        </p:nvSpPr>
        <p:spPr>
          <a:xfrm>
            <a:off x="2358061" y="502583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DF132B-EADF-40B1-B4B0-698604E95840}"/>
              </a:ext>
            </a:extLst>
          </p:cNvPr>
          <p:cNvSpPr/>
          <p:nvPr/>
        </p:nvSpPr>
        <p:spPr>
          <a:xfrm>
            <a:off x="4023103" y="503218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D78F45-7E28-4BC2-9871-C44FBF53A3BC}"/>
              </a:ext>
            </a:extLst>
          </p:cNvPr>
          <p:cNvSpPr/>
          <p:nvPr/>
        </p:nvSpPr>
        <p:spPr bwMode="auto">
          <a:xfrm>
            <a:off x="6455345" y="4583660"/>
            <a:ext cx="5244532" cy="1315657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t"/>
          <a:lstStyle/>
          <a:p>
            <a:pPr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Pack B, Version m</a:t>
            </a:r>
            <a:endParaRPr lang="en-US" sz="1600" dirty="0">
              <a:solidFill>
                <a:sysClr val="windowText" lastClr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7D6E04-1133-4CD8-91AF-EB85FEAAAB5E}"/>
              </a:ext>
            </a:extLst>
          </p:cNvPr>
          <p:cNvSpPr/>
          <p:nvPr/>
        </p:nvSpPr>
        <p:spPr>
          <a:xfrm>
            <a:off x="6656239" y="502583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0CDE0E-294A-4444-9E57-32A0720C0C94}"/>
              </a:ext>
            </a:extLst>
          </p:cNvPr>
          <p:cNvSpPr/>
          <p:nvPr/>
        </p:nvSpPr>
        <p:spPr>
          <a:xfrm>
            <a:off x="8321281" y="502583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B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49F45A-9DEA-4BCE-9DDB-FCBFADF79DBA}"/>
              </a:ext>
            </a:extLst>
          </p:cNvPr>
          <p:cNvSpPr/>
          <p:nvPr/>
        </p:nvSpPr>
        <p:spPr>
          <a:xfrm>
            <a:off x="9986323" y="5017776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C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04BBAC81-F6B4-404D-851E-157A8F62CE41}"/>
              </a:ext>
            </a:extLst>
          </p:cNvPr>
          <p:cNvCxnSpPr>
            <a:stCxn id="17" idx="0"/>
            <a:endCxn id="14" idx="0"/>
          </p:cNvCxnSpPr>
          <p:nvPr/>
        </p:nvCxnSpPr>
        <p:spPr>
          <a:xfrm rot="16200000" flipV="1">
            <a:off x="6077671" y="2044221"/>
            <a:ext cx="12700" cy="5963220"/>
          </a:xfrm>
          <a:prstGeom prst="bentConnector3">
            <a:avLst>
              <a:gd name="adj1" fmla="val 5816843"/>
            </a:avLst>
          </a:prstGeom>
          <a:ln w="25400">
            <a:solidFill>
              <a:srgbClr val="7D86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C951E4FF-EF1B-47AD-83DD-69457E768190}"/>
              </a:ext>
            </a:extLst>
          </p:cNvPr>
          <p:cNvCxnSpPr>
            <a:stCxn id="15" idx="2"/>
            <a:endCxn id="18" idx="2"/>
          </p:cNvCxnSpPr>
          <p:nvPr/>
        </p:nvCxnSpPr>
        <p:spPr>
          <a:xfrm rot="5400000" flipH="1" flipV="1">
            <a:off x="7735510" y="2691369"/>
            <a:ext cx="14405" cy="5963220"/>
          </a:xfrm>
          <a:prstGeom prst="bentConnector3">
            <a:avLst>
              <a:gd name="adj1" fmla="val -3190614"/>
            </a:avLst>
          </a:prstGeom>
          <a:ln w="25400">
            <a:solidFill>
              <a:srgbClr val="7D86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1DD7011-82AD-48BE-B383-6BD10C8390B7}"/>
              </a:ext>
            </a:extLst>
          </p:cNvPr>
          <p:cNvCxnSpPr>
            <a:stCxn id="17" idx="1"/>
            <a:endCxn id="16" idx="3"/>
          </p:cNvCxnSpPr>
          <p:nvPr/>
        </p:nvCxnSpPr>
        <p:spPr>
          <a:xfrm flipH="1">
            <a:off x="8132239" y="5349831"/>
            <a:ext cx="189042" cy="0"/>
          </a:xfrm>
          <a:prstGeom prst="straightConnector1">
            <a:avLst/>
          </a:prstGeom>
          <a:ln w="25400">
            <a:solidFill>
              <a:srgbClr val="7D86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821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464AD37-FA14-401A-A3C0-8918658AF4E3}"/>
              </a:ext>
            </a:extLst>
          </p:cNvPr>
          <p:cNvSpPr/>
          <p:nvPr/>
        </p:nvSpPr>
        <p:spPr>
          <a:xfrm>
            <a:off x="588475" y="1312321"/>
            <a:ext cx="5295184" cy="45349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1B3104-D8E9-4A24-9F38-BDA6C0DFF7B6}"/>
              </a:ext>
            </a:extLst>
          </p:cNvPr>
          <p:cNvSpPr/>
          <p:nvPr/>
        </p:nvSpPr>
        <p:spPr>
          <a:xfrm>
            <a:off x="4263088" y="4708641"/>
            <a:ext cx="1620571" cy="1138626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r>
              <a:rPr lang="en-US" sz="1400" dirty="0">
                <a:solidFill>
                  <a:schemeClr val="bg1"/>
                </a:solidFill>
              </a:rPr>
              <a:t>Implementation #3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9396F34-D4C1-4D91-8978-7D7A0153AFD4}"/>
              </a:ext>
            </a:extLst>
          </p:cNvPr>
          <p:cNvSpPr/>
          <p:nvPr/>
        </p:nvSpPr>
        <p:spPr>
          <a:xfrm>
            <a:off x="2412738" y="4710766"/>
            <a:ext cx="1620571" cy="1138626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r>
              <a:rPr lang="en-US" sz="1400" dirty="0">
                <a:solidFill>
                  <a:schemeClr val="bg1"/>
                </a:solidFill>
              </a:rPr>
              <a:t>Implementation #2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022A3B-8B4C-4B9B-95D2-86AE594E107B}"/>
              </a:ext>
            </a:extLst>
          </p:cNvPr>
          <p:cNvSpPr/>
          <p:nvPr/>
        </p:nvSpPr>
        <p:spPr>
          <a:xfrm>
            <a:off x="588476" y="1614400"/>
            <a:ext cx="5295184" cy="2772962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US" sz="2000" dirty="0">
                <a:solidFill>
                  <a:schemeClr val="bg1"/>
                </a:solidFill>
              </a:rPr>
              <a:t>Software</a:t>
            </a:r>
          </a:p>
          <a:p>
            <a:r>
              <a:rPr lang="en-US" sz="2000" dirty="0">
                <a:solidFill>
                  <a:schemeClr val="bg1"/>
                </a:solidFill>
              </a:rPr>
              <a:t>component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3D54AAF-60E8-439F-8259-41A31ABB82FA}"/>
              </a:ext>
            </a:extLst>
          </p:cNvPr>
          <p:cNvSpPr/>
          <p:nvPr/>
        </p:nvSpPr>
        <p:spPr>
          <a:xfrm>
            <a:off x="869865" y="3411744"/>
            <a:ext cx="4836343" cy="824030"/>
          </a:xfrm>
          <a:prstGeom prst="rect">
            <a:avLst/>
          </a:prstGeom>
          <a:solidFill>
            <a:srgbClr val="FFC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2"/>
                </a:solidFill>
              </a:rPr>
              <a:t>Central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API definition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72A4F4-A0EE-4AF6-9B97-64CD9EFD4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125" y="240954"/>
            <a:ext cx="11180763" cy="666750"/>
          </a:xfrm>
        </p:spPr>
        <p:txBody>
          <a:bodyPr/>
          <a:lstStyle/>
          <a:p>
            <a:r>
              <a:rPr lang="en-US" dirty="0"/>
              <a:t>Central API Interface definition for software components</a:t>
            </a:r>
          </a:p>
        </p:txBody>
      </p:sp>
      <p:sp>
        <p:nvSpPr>
          <p:cNvPr id="36" name="Content Placeholder 35">
            <a:extLst>
              <a:ext uri="{FF2B5EF4-FFF2-40B4-BE49-F238E27FC236}">
                <a16:creationId xmlns:a16="http://schemas.microsoft.com/office/drawing/2014/main" id="{C1FEA2B4-2D65-4DC0-A84C-7CA3D7B49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2284" y="1380632"/>
            <a:ext cx="5569406" cy="4044222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A common problem: API headers evolve over time. </a:t>
            </a:r>
          </a:p>
          <a:p>
            <a:pPr marL="0" indent="0">
              <a:buNone/>
            </a:pPr>
            <a:r>
              <a:rPr lang="en-GB" sz="2000" dirty="0"/>
              <a:t>A central </a:t>
            </a:r>
            <a:r>
              <a:rPr lang="en-GB" sz="2000" dirty="0">
                <a:hlinkClick r:id="rId3"/>
              </a:rPr>
              <a:t>API</a:t>
            </a:r>
            <a:r>
              <a:rPr lang="en-GB" sz="2000" dirty="0"/>
              <a:t> definition shares header file and documentation of an </a:t>
            </a:r>
            <a:r>
              <a:rPr lang="en-GB" sz="2000" dirty="0">
                <a:hlinkClick r:id="rId4"/>
              </a:rPr>
              <a:t>API interface</a:t>
            </a:r>
            <a:r>
              <a:rPr lang="en-GB" sz="2000" dirty="0"/>
              <a:t> across multiple other software components to ensure consistency.</a:t>
            </a:r>
          </a:p>
          <a:p>
            <a:pPr marL="0" indent="0">
              <a:buNone/>
            </a:pPr>
            <a:r>
              <a:rPr lang="en-GB" sz="2000" dirty="0"/>
              <a:t>The </a:t>
            </a:r>
            <a:r>
              <a:rPr lang="en-GB" sz="2000" dirty="0">
                <a:hlinkClick r:id="rId4"/>
              </a:rPr>
              <a:t>API interface</a:t>
            </a:r>
            <a:r>
              <a:rPr lang="en-GB" sz="2000" dirty="0"/>
              <a:t> is distributed separate or as part of the software component that consumes this interface. The API header file is therefore.</a:t>
            </a:r>
          </a:p>
          <a:p>
            <a:pPr marL="0" indent="0">
              <a:buNone/>
            </a:pPr>
            <a:r>
              <a:rPr lang="en-US" sz="2000" dirty="0"/>
              <a:t>An example is the </a:t>
            </a:r>
            <a:r>
              <a:rPr lang="en-US" sz="2000" dirty="0">
                <a:hlinkClick r:id="rId5"/>
              </a:rPr>
              <a:t>CMSIS-Driver pack</a:t>
            </a:r>
            <a:r>
              <a:rPr lang="en-US" sz="2000" dirty="0"/>
              <a:t> that contains various Ethernet and Flash drivers – all compatible with the CMSIS-Driver APIs that are published in the CMSIS Pack.</a:t>
            </a:r>
            <a:endParaRPr lang="en-GB" sz="2000" dirty="0"/>
          </a:p>
        </p:txBody>
      </p:sp>
      <p:sp>
        <p:nvSpPr>
          <p:cNvPr id="7" name="Snip Single Corner Rectangle 8">
            <a:extLst>
              <a:ext uri="{FF2B5EF4-FFF2-40B4-BE49-F238E27FC236}">
                <a16:creationId xmlns:a16="http://schemas.microsoft.com/office/drawing/2014/main" id="{F3ED5520-C3E2-4668-8F67-A11D69F828A3}"/>
              </a:ext>
            </a:extLst>
          </p:cNvPr>
          <p:cNvSpPr/>
          <p:nvPr/>
        </p:nvSpPr>
        <p:spPr bwMode="auto">
          <a:xfrm>
            <a:off x="2507421" y="1937494"/>
            <a:ext cx="1476000" cy="608570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API headers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18" name="Snip Single Corner Rectangle 8">
            <a:extLst>
              <a:ext uri="{FF2B5EF4-FFF2-40B4-BE49-F238E27FC236}">
                <a16:creationId xmlns:a16="http://schemas.microsoft.com/office/drawing/2014/main" id="{5A142EC1-B061-49BA-A672-F69A981F596E}"/>
              </a:ext>
            </a:extLst>
          </p:cNvPr>
          <p:cNvSpPr/>
          <p:nvPr/>
        </p:nvSpPr>
        <p:spPr bwMode="auto">
          <a:xfrm>
            <a:off x="2508671" y="2728994"/>
            <a:ext cx="1476000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9FE6B62-C258-42CB-BF19-869B9120DCFE}"/>
              </a:ext>
            </a:extLst>
          </p:cNvPr>
          <p:cNvCxnSpPr>
            <a:cxnSpLocks/>
          </p:cNvCxnSpPr>
          <p:nvPr/>
        </p:nvCxnSpPr>
        <p:spPr>
          <a:xfrm flipV="1">
            <a:off x="3246672" y="1328925"/>
            <a:ext cx="0" cy="60857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2789B9A-EEA4-4577-8CE4-BC9DE5A4D2CE}"/>
              </a:ext>
            </a:extLst>
          </p:cNvPr>
          <p:cNvSpPr txBox="1"/>
          <p:nvPr/>
        </p:nvSpPr>
        <p:spPr>
          <a:xfrm>
            <a:off x="3427269" y="1328204"/>
            <a:ext cx="1112303" cy="2492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Interfaces</a:t>
            </a:r>
          </a:p>
        </p:txBody>
      </p:sp>
      <p:sp>
        <p:nvSpPr>
          <p:cNvPr id="19" name="Snip Single Corner Rectangle 8">
            <a:extLst>
              <a:ext uri="{FF2B5EF4-FFF2-40B4-BE49-F238E27FC236}">
                <a16:creationId xmlns:a16="http://schemas.microsoft.com/office/drawing/2014/main" id="{3F551575-6118-471B-9401-411A3F399F2A}"/>
              </a:ext>
            </a:extLst>
          </p:cNvPr>
          <p:cNvSpPr/>
          <p:nvPr/>
        </p:nvSpPr>
        <p:spPr bwMode="auto">
          <a:xfrm>
            <a:off x="2508671" y="3513144"/>
            <a:ext cx="1476000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API headers</a:t>
            </a:r>
            <a:br>
              <a:rPr lang="en-US" sz="1600" dirty="0"/>
            </a:br>
            <a:r>
              <a:rPr lang="en-US" sz="1600" dirty="0"/>
              <a:t>(Definition)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A6FE7DF-1288-418E-92D8-2E73F4F52F95}"/>
              </a:ext>
            </a:extLst>
          </p:cNvPr>
          <p:cNvSpPr/>
          <p:nvPr/>
        </p:nvSpPr>
        <p:spPr>
          <a:xfrm>
            <a:off x="588475" y="4708641"/>
            <a:ext cx="1620571" cy="1138626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r>
              <a:rPr lang="en-US" sz="1400" dirty="0">
                <a:solidFill>
                  <a:schemeClr val="bg1"/>
                </a:solidFill>
              </a:rPr>
              <a:t>Implementation #1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4" name="Snip Single Corner Rectangle 8">
            <a:extLst>
              <a:ext uri="{FF2B5EF4-FFF2-40B4-BE49-F238E27FC236}">
                <a16:creationId xmlns:a16="http://schemas.microsoft.com/office/drawing/2014/main" id="{F5F7AAFE-B1C4-4700-951A-BA4710228F12}"/>
              </a:ext>
            </a:extLst>
          </p:cNvPr>
          <p:cNvSpPr/>
          <p:nvPr/>
        </p:nvSpPr>
        <p:spPr bwMode="auto">
          <a:xfrm>
            <a:off x="740950" y="4934406"/>
            <a:ext cx="1314187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36F0FC6-524F-4D6D-9B47-72A89C6919C4}"/>
              </a:ext>
            </a:extLst>
          </p:cNvPr>
          <p:cNvCxnSpPr>
            <a:cxnSpLocks/>
            <a:stCxn id="24" idx="3"/>
            <a:endCxn id="19" idx="1"/>
          </p:cNvCxnSpPr>
          <p:nvPr/>
        </p:nvCxnSpPr>
        <p:spPr>
          <a:xfrm flipV="1">
            <a:off x="1398044" y="4124417"/>
            <a:ext cx="1848627" cy="809989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nip Single Corner Rectangle 8">
            <a:extLst>
              <a:ext uri="{FF2B5EF4-FFF2-40B4-BE49-F238E27FC236}">
                <a16:creationId xmlns:a16="http://schemas.microsoft.com/office/drawing/2014/main" id="{398BAFA4-838A-4106-9D41-EBD624F3CC5C}"/>
              </a:ext>
            </a:extLst>
          </p:cNvPr>
          <p:cNvSpPr/>
          <p:nvPr/>
        </p:nvSpPr>
        <p:spPr bwMode="auto">
          <a:xfrm>
            <a:off x="2586678" y="4918523"/>
            <a:ext cx="1314187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sp>
        <p:nvSpPr>
          <p:cNvPr id="46" name="Snip Single Corner Rectangle 8">
            <a:extLst>
              <a:ext uri="{FF2B5EF4-FFF2-40B4-BE49-F238E27FC236}">
                <a16:creationId xmlns:a16="http://schemas.microsoft.com/office/drawing/2014/main" id="{5AA4E542-6816-412F-910C-FAFFE9C4DDA9}"/>
              </a:ext>
            </a:extLst>
          </p:cNvPr>
          <p:cNvSpPr/>
          <p:nvPr/>
        </p:nvSpPr>
        <p:spPr bwMode="auto">
          <a:xfrm>
            <a:off x="4394098" y="4918523"/>
            <a:ext cx="1314187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D6DB33E-12A8-48CB-B108-07168248A9FC}"/>
              </a:ext>
            </a:extLst>
          </p:cNvPr>
          <p:cNvCxnSpPr>
            <a:cxnSpLocks/>
            <a:stCxn id="46" idx="3"/>
            <a:endCxn id="19" idx="1"/>
          </p:cNvCxnSpPr>
          <p:nvPr/>
        </p:nvCxnSpPr>
        <p:spPr>
          <a:xfrm flipH="1" flipV="1">
            <a:off x="3246671" y="4124417"/>
            <a:ext cx="1804521" cy="794106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31B1AEF-9A79-42D9-873D-FD90883784F4}"/>
              </a:ext>
            </a:extLst>
          </p:cNvPr>
          <p:cNvCxnSpPr>
            <a:cxnSpLocks/>
            <a:stCxn id="43" idx="3"/>
            <a:endCxn id="19" idx="1"/>
          </p:cNvCxnSpPr>
          <p:nvPr/>
        </p:nvCxnSpPr>
        <p:spPr>
          <a:xfrm flipV="1">
            <a:off x="3243772" y="4124417"/>
            <a:ext cx="0" cy="794106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Snip Single Corner Rectangle 8">
            <a:extLst>
              <a:ext uri="{FF2B5EF4-FFF2-40B4-BE49-F238E27FC236}">
                <a16:creationId xmlns:a16="http://schemas.microsoft.com/office/drawing/2014/main" id="{A8696E9E-9E22-4281-A720-A96D7C60359E}"/>
              </a:ext>
            </a:extLst>
          </p:cNvPr>
          <p:cNvSpPr/>
          <p:nvPr/>
        </p:nvSpPr>
        <p:spPr bwMode="auto">
          <a:xfrm>
            <a:off x="4143337" y="3529991"/>
            <a:ext cx="1476000" cy="611274"/>
          </a:xfrm>
          <a:prstGeom prst="snip1Rect">
            <a:avLst/>
          </a:prstGeom>
          <a:solidFill>
            <a:schemeClr val="bg1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Documentation</a:t>
            </a:r>
            <a:br>
              <a:rPr lang="en-US" sz="1600" dirty="0"/>
            </a:br>
            <a:r>
              <a:rPr lang="en-US" sz="1600" dirty="0"/>
              <a:t>of API</a:t>
            </a:r>
            <a:endParaRPr lang="en-US" sz="1600" dirty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67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55F78-6B79-4924-98AF-FCAE71D0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E1937-13F2-46E2-AE20-3E9C3171D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 API is a special form of a software component that only defines a C/C++ Application Programming Interface (API).</a:t>
            </a:r>
          </a:p>
          <a:p>
            <a:r>
              <a:rPr lang="en-GB" dirty="0"/>
              <a:t>An API does not contain the actual implementation (usually provided by source code or library files) and cannot be selected in a development tool. One example is the CMSIS-RTOS API, which is specified as part of CMSIS. However, the actual RTOS implementation is provided by different vendors.</a:t>
            </a:r>
          </a:p>
          <a:p>
            <a:r>
              <a:rPr lang="en-GB" dirty="0"/>
              <a:t>An API consists of a name, a brief description as well as one or more header files. It references a document containing the specification of the API.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26723"/>
      </p:ext>
    </p:extLst>
  </p:cSld>
  <p:clrMapOvr>
    <a:masterClrMapping/>
  </p:clrMapOvr>
</p:sld>
</file>

<file path=ppt/theme/theme1.xml><?xml version="1.0" encoding="utf-8"?>
<a:theme xmlns:a="http://schemas.openxmlformats.org/drawingml/2006/main" name="Arm_PPT_Public">
  <a:themeElements>
    <a:clrScheme name="arm">
      <a:dk1>
        <a:sysClr val="windowText" lastClr="000000"/>
      </a:dk1>
      <a:lt1>
        <a:sysClr val="window" lastClr="FFFFFF"/>
      </a:lt1>
      <a:dk2>
        <a:srgbClr val="333E48"/>
      </a:dk2>
      <a:lt2>
        <a:srgbClr val="E5ECEB"/>
      </a:lt2>
      <a:accent1>
        <a:srgbClr val="0091BD"/>
      </a:accent1>
      <a:accent2>
        <a:srgbClr val="002B49"/>
      </a:accent2>
      <a:accent3>
        <a:srgbClr val="FFC700"/>
      </a:accent3>
      <a:accent4>
        <a:srgbClr val="95D600"/>
      </a:accent4>
      <a:accent5>
        <a:srgbClr val="FF6B00"/>
      </a:accent5>
      <a:accent6>
        <a:srgbClr val="7D868C"/>
      </a:accent6>
      <a:hlink>
        <a:srgbClr val="00C1DE"/>
      </a:hlink>
      <a:folHlink>
        <a:srgbClr val="002F6C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90000"/>
          </a:lnSpc>
          <a:spcBef>
            <a:spcPts val="0"/>
          </a:spcBef>
          <a:spcAft>
            <a:spcPts val="600"/>
          </a:spcAft>
          <a:buFont typeface="Arial" panose="020B0604020202020204" pitchFamily="34" charset="0"/>
          <a:buNone/>
          <a:defRPr sz="21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rm_PPT_Master_arm Limited.pptx" id="{B009FBA6-67EA-4847-8FBE-EC1D6A7B8F07}" vid="{290449B8-8DCE-4277-BE81-5092DDE001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rrent_x0020_Version xmlns="f2ad5090-61a8-4b8c-ab70-68f4ff4d1933">9.0</Current_x0020_Version>
    <Document_x0020_Author xmlns="f2ad5090-61a8-4b8c-ab70-68f4ff4d1933">
      <UserInfo>
        <DisplayName/>
        <AccountId xsi:nil="true"/>
        <AccountType/>
      </UserInfo>
    </Document_x0020_Author>
    <_dlc_DocId xmlns="f2ad5090-61a8-4b8c-ab70-68f4ff4d1933">ARM-ECM-0633231</_dlc_DocId>
    <Document_x0020_Confidentiality xmlns="f2ad5090-61a8-4b8c-ab70-68f4ff4d1933">Confidential-Restricted</Document_x0020_Confidentiality>
    <_dlc_DocIdUrl xmlns="f2ad5090-61a8-4b8c-ab70-68f4ff4d1933">
      <Url>http://teamsites.arm.com/sites/cthub/_layouts/DocIdRedir.aspx?ID=ARM-ECM-0633231</Url>
      <Description>ARM-ECM-0633231</Description>
    </_dlc_DocIdUrl>
    <Category xmlns="c0950e01-db07-4e41-9c32-b7a8e9fccc9b">Private Presentation Templates</Category>
    <ARM_x0020_Legacy_x0020_ID xmlns="f2ad5090-61a8-4b8c-ab70-68f4ff4d1933" xsi:nil="true"/>
    <TaxCatchAll xmlns="f2ad5090-61a8-4b8c-ab70-68f4ff4d1933">
      <Value>7</Value>
      <Value>1</Value>
    </TaxCatchAll>
    <j60c3ced31bb40378c6254d49035d966 xmlns="f2ad5090-61a8-4b8c-ab70-68f4ff4d1933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2017</TermName>
          <TermId xmlns="http://schemas.microsoft.com/office/infopath/2007/PartnerControls">58467e81-5d99-44a5-abb5-12a016b65e9e</TermId>
        </TermInfo>
      </Terms>
    </j60c3ced31bb40378c6254d49035d966>
    <RoutingRuleDescription xmlns="http://schemas.microsoft.com/sharepoint/v3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RM Document" ma:contentTypeID="0x0101005C6975769EB1684CAB07571CAE07A11B0100BC81FA0C64ACC243A77959D9266C7751" ma:contentTypeVersion="27" ma:contentTypeDescription="" ma:contentTypeScope="" ma:versionID="c3d44a507a30e34bb56df6cb41b0e970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xmlns:ns3="http://schemas.microsoft.com/sharepoint/v3/fields" xmlns:ns4="c0950e01-db07-4e41-9c32-b7a8e9fccc9b" targetNamespace="http://schemas.microsoft.com/office/2006/metadata/properties" ma:root="true" ma:fieldsID="d6365f768a9cf65e3d0aaa644537f94f" ns1:_="" ns2:_="" ns3:_="" ns4:_="">
    <xsd:import namespace="http://schemas.microsoft.com/sharepoint/v3"/>
    <xsd:import namespace="f2ad5090-61a8-4b8c-ab70-68f4ff4d1933"/>
    <xsd:import namespace="http://schemas.microsoft.com/sharepoint/v3/fields"/>
    <xsd:import namespace="c0950e01-db07-4e41-9c32-b7a8e9fccc9b"/>
    <xsd:element name="properties">
      <xsd:complexType>
        <xsd:sequence>
          <xsd:element name="documentManagement">
            <xsd:complexType>
              <xsd:all>
                <xsd:element ref="ns1:RoutingRuleDescription" minOccurs="0"/>
                <xsd:element ref="ns2:Document_x0020_Author" minOccurs="0"/>
                <xsd:element ref="ns3:_Status"/>
                <xsd:element ref="ns2:Document_x0020_Confidentiality"/>
                <xsd:element ref="ns2:_dlc_DocId" minOccurs="0"/>
                <xsd:element ref="ns2:_dlc_DocIdUrl" minOccurs="0"/>
                <xsd:element ref="ns2:_dlc_DocIdPersistId" minOccurs="0"/>
                <xsd:element ref="ns2:ARM_x0020_Legacy_x0020_ID" minOccurs="0"/>
                <xsd:element ref="ns2:Current_x0020_Version" minOccurs="0"/>
                <xsd:element ref="ns2:j60c3ced31bb40378c6254d49035d966" minOccurs="0"/>
                <xsd:element ref="ns2:TaxCatchAll" minOccurs="0"/>
                <xsd:element ref="ns2:TaxCatchAllLabel" minOccurs="0"/>
                <xsd:element ref="ns4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2" nillable="true" ma:displayName="Description" ma:internalName="RoutingRuleDescription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Document_x0020_Author" ma:index="3" nillable="true" ma:displayName="Document Author" ma:list="UserInfo" ma:SharePointGroup="0" ma:internalName="Document_x0020_Auth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ocument_x0020_Confidentiality" ma:index="5" ma:displayName="Document Confidentiality" ma:default="Confidential" ma:format="Dropdown" ma:internalName="Document_x0020_Confidentiality">
      <xsd:simpleType>
        <xsd:restriction base="dms:Choice">
          <xsd:enumeration value="Secret"/>
          <xsd:enumeration value="Confidential-Restricted"/>
          <xsd:enumeration value="Confidential"/>
          <xsd:enumeration value="Non-Confidential"/>
          <xsd:enumeration value="Personal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ARM_x0020_Legacy_x0020_ID" ma:index="16" nillable="true" ma:displayName="ARM Legacy ID" ma:internalName="ARM_x0020_Legacy_x0020_ID">
      <xsd:simpleType>
        <xsd:restriction base="dms:Text">
          <xsd:maxLength value="255"/>
        </xsd:restriction>
      </xsd:simpleType>
    </xsd:element>
    <xsd:element name="Current_x0020_Version" ma:index="17" nillable="true" ma:displayName="Current Version" ma:description="The current version number of the file in SharePoint." ma:internalName="Current_x0020_Version" ma:readOnly="false">
      <xsd:simpleType>
        <xsd:restriction base="dms:Text">
          <xsd:maxLength value="255"/>
        </xsd:restriction>
      </xsd:simpleType>
    </xsd:element>
    <xsd:element name="j60c3ced31bb40378c6254d49035d966" ma:index="18" nillable="true" ma:taxonomy="true" ma:internalName="j60c3ced31bb40378c6254d49035d966" ma:taxonomyFieldName="Calendar_x0020_Year" ma:displayName="Calendar Year" ma:readOnly="false" ma:default="7;#2017|58467e81-5d99-44a5-abb5-12a016b65e9e" ma:fieldId="{360c3ced-31bb-4037-8c62-54d49035d966}" ma:sspId="982c6e79-63e2-4d63-9b21-99d1544b0b75" ma:termSetId="c604d99f-773e-49a6-a2c0-6d4bc754112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9" nillable="true" ma:displayName="Taxonomy Catch All Column" ma:hidden="true" ma:list="{a9424fa9-fdb0-43c3-9a79-ae027323b92a}" ma:internalName="TaxCatchAll" ma:showField="CatchAllData" ma:web="f2ad5090-61a8-4b8c-ab70-68f4ff4d19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0" nillable="true" ma:displayName="Taxonomy Catch All Column1" ma:hidden="true" ma:list="{a9424fa9-fdb0-43c3-9a79-ae027323b92a}" ma:internalName="TaxCatchAllLabel" ma:readOnly="true" ma:showField="CatchAllDataLabel" ma:web="f2ad5090-61a8-4b8c-ab70-68f4ff4d19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4" ma:displayName="Status" ma:default="Not Started" ma:internalName="_Status" ma:readOnly="false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950e01-db07-4e41-9c32-b7a8e9fccc9b" elementFormDefault="qualified">
    <xsd:import namespace="http://schemas.microsoft.com/office/2006/documentManagement/types"/>
    <xsd:import namespace="http://schemas.microsoft.com/office/infopath/2007/PartnerControls"/>
    <xsd:element name="Category" ma:index="22" nillable="true" ma:displayName="Category" ma:format="Dropdown" ma:internalName="Category">
      <xsd:simpleType>
        <xsd:restriction base="dms:Choice">
          <xsd:enumeration value="Word Documents - UK"/>
          <xsd:enumeration value="Word Documents - US"/>
          <xsd:enumeration value="Board Presentation Templates"/>
          <xsd:enumeration value="Public Presentation Templates"/>
          <xsd:enumeration value="Private Presentation Template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 ma:index="6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axOccurs="1" ma:displayName="Status">
          <xsd:simpleType xmlns:xs="http://www.w3.org/2001/XMLSchema">
            <xsd:restriction base="xsd:string">
              <xsd:minLength value="1"/>
            </xsd:restriction>
          </xsd:simpleType>
        </xsd:element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2EFBBFE-5AFC-4CAD-AD38-1CB870BDB2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1D4E06-5D3F-4994-A4A7-4BA626FA722D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c0950e01-db07-4e41-9c32-b7a8e9fccc9b"/>
    <ds:schemaRef ds:uri="http://purl.org/dc/elements/1.1/"/>
    <ds:schemaRef ds:uri="http://schemas.microsoft.com/sharepoint/v3/fields"/>
    <ds:schemaRef ds:uri="f2ad5090-61a8-4b8c-ab70-68f4ff4d193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675509F-A6F5-4147-861D-E4CC99F48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sharepoint/v3/fields"/>
    <ds:schemaRef ds:uri="c0950e01-db07-4e41-9c32-b7a8e9fccc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E7F2E56-8924-419D-99E9-79DB71144EB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Arm_PPT_Limited</Template>
  <TotalTime>0</TotalTime>
  <Words>2990</Words>
  <Application>Microsoft Office PowerPoint</Application>
  <PresentationFormat>Widescreen</PresentationFormat>
  <Paragraphs>331</Paragraphs>
  <Slides>25</Slides>
  <Notes>12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Courier New</vt:lpstr>
      <vt:lpstr>Gill Sans MT</vt:lpstr>
      <vt:lpstr>Wingdings</vt:lpstr>
      <vt:lpstr>Arm_PPT_Public</vt:lpstr>
      <vt:lpstr>PowerPoint Presentation</vt:lpstr>
      <vt:lpstr>CMSIS-Pack</vt:lpstr>
      <vt:lpstr>Software components</vt:lpstr>
      <vt:lpstr>Software components – Taxonomy</vt:lpstr>
      <vt:lpstr>Bundles</vt:lpstr>
      <vt:lpstr>Bundles</vt:lpstr>
      <vt:lpstr>Relationships of packs and software components</vt:lpstr>
      <vt:lpstr>Central API Interface definition for software components</vt:lpstr>
      <vt:lpstr>API components</vt:lpstr>
      <vt:lpstr>Application example: TCP/IP network</vt:lpstr>
      <vt:lpstr>Application example: TCP/IP network</vt:lpstr>
      <vt:lpstr>Managing software components in a project</vt:lpstr>
      <vt:lpstr>CMSIS-CORE and CMSIS-Pack working together</vt:lpstr>
      <vt:lpstr>PDSC file example</vt:lpstr>
      <vt:lpstr>PDSC file example</vt:lpstr>
      <vt:lpstr>PDSC file example</vt:lpstr>
      <vt:lpstr>CMSIS-Pack</vt:lpstr>
      <vt:lpstr>CMSIS-SVD</vt:lpstr>
      <vt:lpstr>CMSIS-Driver peripheral mapping</vt:lpstr>
      <vt:lpstr>CMSIS-Zone</vt:lpstr>
      <vt:lpstr>CMSIS-Zone – Development Workflow</vt:lpstr>
      <vt:lpstr>CMSIS-Zone – Development Workflow</vt:lpstr>
      <vt:lpstr>CMSIS-Zone – Development Workflow</vt:lpstr>
      <vt:lpstr>CMSIS-Zone – Development Workflow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2018-09-10T08:49:33Z</dcterms:created>
  <dcterms:modified xsi:type="dcterms:W3CDTF">2020-10-30T11:47:58Z</dcterms:modified>
  <cp:category/>
  <cp:contentStatus>Published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45c40ffca3445d9bf3205a60bd2f6d6">
    <vt:lpwstr>Confidential|28d1025d-1415-4984-b35e-5b79e7d32b5c</vt:lpwstr>
  </property>
  <property fmtid="{D5CDD505-2E9C-101B-9397-08002B2CF9AE}" pid="3" name="TaxKeyword">
    <vt:lpwstr/>
  </property>
  <property fmtid="{D5CDD505-2E9C-101B-9397-08002B2CF9AE}" pid="4" name="_dlc_policyId">
    <vt:lpwstr>0x0101004E4B3E189D714F49A85ED613D6AE4F95|-1756139441</vt:lpwstr>
  </property>
  <property fmtid="{D5CDD505-2E9C-101B-9397-08002B2CF9AE}" pid="5" name="_dlc_DocIdItemGuid">
    <vt:lpwstr>e89a121e-355c-4cb1-879e-045fefeb8c84</vt:lpwstr>
  </property>
  <property fmtid="{D5CDD505-2E9C-101B-9397-08002B2CF9AE}" pid="6" name="_dlc_ItemStageId">
    <vt:lpwstr>1</vt:lpwstr>
  </property>
  <property fmtid="{D5CDD505-2E9C-101B-9397-08002B2CF9AE}" pid="7" name="j60c3ced31bb40378c6254d49035d966">
    <vt:lpwstr>2015|ee47c3e7-6a69-4f36-9adf-1007c8d399a4</vt:lpwstr>
  </property>
  <property fmtid="{D5CDD505-2E9C-101B-9397-08002B2CF9AE}" pid="8" name="vti_description">
    <vt:lpwstr/>
  </property>
  <property fmtid="{D5CDD505-2E9C-101B-9397-08002B2CF9AE}" pid="9" name="WorkflowChangePath">
    <vt:lpwstr>1069b4ef-e6f3-4ad7-8c8e-772136578697,10;</vt:lpwstr>
  </property>
  <property fmtid="{D5CDD505-2E9C-101B-9397-08002B2CF9AE}" pid="10" name="Confidentiality">
    <vt:lpwstr>1;#Confidential|28d1025d-1415-4984-b35e-5b79e7d32b5c</vt:lpwstr>
  </property>
  <property fmtid="{D5CDD505-2E9C-101B-9397-08002B2CF9AE}" pid="11" name="ContentTypeId">
    <vt:lpwstr>0x0101005C6975769EB1684CAB07571CAE07A11B0100BC81FA0C64ACC243A77959D9266C7751</vt:lpwstr>
  </property>
  <property fmtid="{D5CDD505-2E9C-101B-9397-08002B2CF9AE}" pid="12" name="Calendar Year">
    <vt:lpwstr>7;#2017|58467e81-5d99-44a5-abb5-12a016b65e9e</vt:lpwstr>
  </property>
  <property fmtid="{D5CDD505-2E9C-101B-9397-08002B2CF9AE}" pid="13" name="TaxCatchAll">
    <vt:lpwstr/>
  </property>
  <property fmtid="{D5CDD505-2E9C-101B-9397-08002B2CF9AE}" pid="14" name="TaxKeywordTaxHTField">
    <vt:lpwstr/>
  </property>
  <property fmtid="{D5CDD505-2E9C-101B-9397-08002B2CF9AE}" pid="15" name="ItemRetentionFormula">
    <vt:lpwstr/>
  </property>
  <property fmtid="{D5CDD505-2E9C-101B-9397-08002B2CF9AE}" pid="16" name="_dlc_LastRun">
    <vt:lpwstr>08/15/2015 23:02:11</vt:lpwstr>
  </property>
</Properties>
</file>