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6" r:id="rId5"/>
  </p:sldMasterIdLst>
  <p:notesMasterIdLst>
    <p:notesMasterId r:id="rId7"/>
  </p:notesMasterIdLst>
  <p:handoutMasterIdLst>
    <p:handoutMasterId r:id="rId8"/>
  </p:handoutMasterIdLst>
  <p:sldIdLst>
    <p:sldId id="285" r:id="rId6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ian Jeff" initials="BRJ" lastIdx="2" clrIdx="0"/>
  <p:cmAuthor id="1" name="eploof" initials="ehp" lastIdx="68" clrIdx="1"/>
  <p:cmAuthor id="2" name="Stuart Waldron" initials="IH" lastIdx="0" clrIdx="2"/>
  <p:cmAuthor id="3" name="Stuart Waldron" initials="" lastIdx="3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8CAB"/>
    <a:srgbClr val="F2F2F2"/>
    <a:srgbClr val="FFFF66"/>
    <a:srgbClr val="FFC000"/>
    <a:srgbClr val="CCECFF"/>
    <a:srgbClr val="99CCFF"/>
    <a:srgbClr val="CCFF99"/>
    <a:srgbClr val="95BA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62" autoAdjust="0"/>
    <p:restoredTop sz="97140" autoAdjust="0"/>
  </p:normalViewPr>
  <p:slideViewPr>
    <p:cSldViewPr snapToGrid="0">
      <p:cViewPr>
        <p:scale>
          <a:sx n="100" d="100"/>
          <a:sy n="100" d="100"/>
        </p:scale>
        <p:origin x="-270" y="-768"/>
      </p:cViewPr>
      <p:guideLst>
        <p:guide orient="horz"/>
        <p:guide orient="horz" pos="865"/>
        <p:guide orient="horz" pos="2107"/>
        <p:guide orient="horz" pos="2485"/>
        <p:guide orient="horz" pos="3266"/>
        <p:guide pos="117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32" d="100"/>
          <a:sy n="132" d="100"/>
        </p:scale>
        <p:origin x="-338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2D30EF-8F20-0B47-8B5D-39A8BC29E860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7AEC5-6202-3E49-9724-6DF8556784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6863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EDD36E-1E02-F241-9611-1F1D9EAAD326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9786E7-EDAB-724E-B5AE-1BDD6B8AC6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2683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900000" y="1440000"/>
            <a:ext cx="11037125" cy="1920000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 hasCustomPrompt="1"/>
          </p:nvPr>
        </p:nvSpPr>
        <p:spPr>
          <a:xfrm>
            <a:off x="900000" y="3600000"/>
            <a:ext cx="11037125" cy="960000"/>
          </a:xfrm>
        </p:spPr>
        <p:txBody>
          <a:bodyPr lIns="0" tIns="0" rIns="0"/>
          <a:lstStyle>
            <a:lvl1pPr marL="36576" indent="0" algn="r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dirty="0" smtClean="0"/>
              <a:t>Click to edit subtitle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546" y="1440000"/>
            <a:ext cx="1115575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77" y="1197429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962789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77" y="1440000"/>
            <a:ext cx="527433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198" y="1440000"/>
            <a:ext cx="5561102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547" y="1440000"/>
            <a:ext cx="527433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198" y="1440000"/>
            <a:ext cx="5561102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608" y="920442"/>
            <a:ext cx="11160000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77" y="1197429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7453434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546" y="1440000"/>
            <a:ext cx="1115575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608" y="920442"/>
            <a:ext cx="11160000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77" y="1197429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8807110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earence check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75" y="1440000"/>
            <a:ext cx="11157425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1524000"/>
            <a:ext cx="12188825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988284" y="1023286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88284" y="6105407"/>
            <a:ext cx="4082649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3988284" y="835138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3988284" y="6153727"/>
            <a:ext cx="4082649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earence check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1524000"/>
            <a:ext cx="12188825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8284" y="1023286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988284" y="6105407"/>
            <a:ext cx="4082649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06572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77" y="1440000"/>
            <a:ext cx="527433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800" y="1440000"/>
            <a:ext cx="55605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3988284" y="835138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3988284" y="6153727"/>
            <a:ext cx="4082649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68663" y="1339852"/>
            <a:ext cx="0" cy="506788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606572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534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900000" y="2796212"/>
            <a:ext cx="11037125" cy="1013625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39468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1534990" y="2540000"/>
            <a:ext cx="9276208" cy="1479663"/>
          </a:xfrm>
        </p:spPr>
        <p:txBody>
          <a:bodyPr lIns="0" tIns="0" rIns="0" bIns="0">
            <a:noAutofit/>
          </a:bodyPr>
          <a:lstStyle>
            <a:lvl1pPr algn="l">
              <a:defRPr sz="3200" b="0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Type or insert a quote into this box ensuring each line of text is as equal as possible.  There are three line to fill so please edit as required.  Character count </a:t>
            </a:r>
            <a:r>
              <a:rPr kumimoji="0" lang="en-GB" dirty="0" err="1" smtClean="0"/>
              <a:t>approx</a:t>
            </a:r>
            <a:r>
              <a:rPr kumimoji="0" lang="en-GB" dirty="0" smtClean="0"/>
              <a:t> 160</a:t>
            </a:r>
            <a:endParaRPr kumimoji="0"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3358542" y="4515556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180846" y="4524558"/>
            <a:ext cx="4710991" cy="546041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7F7F7F"/>
                </a:solidFill>
              </a:defRPr>
            </a:lvl1pPr>
            <a:lvl2pPr marL="538162" indent="0">
              <a:buNone/>
              <a:defRPr sz="1200">
                <a:solidFill>
                  <a:srgbClr val="7F7F7F"/>
                </a:solidFill>
              </a:defRPr>
            </a:lvl2pPr>
            <a:lvl3pPr marL="538162" indent="0">
              <a:buNone/>
              <a:defRPr sz="1200">
                <a:solidFill>
                  <a:srgbClr val="7F7F7F"/>
                </a:solidFill>
              </a:defRPr>
            </a:lvl3pPr>
            <a:lvl4pPr marL="538162" indent="0">
              <a:buNone/>
              <a:defRPr sz="1200">
                <a:solidFill>
                  <a:srgbClr val="7F7F7F"/>
                </a:solidFill>
              </a:defRPr>
            </a:lvl4pPr>
            <a:lvl5pPr marL="538162" indent="0">
              <a:buNone/>
              <a:defRPr sz="1200">
                <a:solidFill>
                  <a:srgbClr val="7F7F7F"/>
                </a:solidFill>
              </a:defRPr>
            </a:lvl5pPr>
          </a:lstStyle>
          <a:p>
            <a:pPr lvl="0"/>
            <a:r>
              <a:rPr lang="en-GB" dirty="0" smtClean="0"/>
              <a:t>Type acknowledgement or source of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71346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79874" y="336000"/>
            <a:ext cx="11160000" cy="576000"/>
          </a:xfrm>
          <a:prstGeom prst="rect">
            <a:avLst/>
          </a:prstGeom>
        </p:spPr>
        <p:txBody>
          <a:bodyPr vert="horz" lIns="0" tIns="0" rIns="0" bIns="0" anchor="t">
            <a:normAutofit/>
          </a:bodyPr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79875" y="1440000"/>
            <a:ext cx="11157425" cy="468000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/>
          <a:p>
            <a:pPr lvl="0" eaLnBrk="1" latinLnBrk="0" hangingPunct="1"/>
            <a:r>
              <a:rPr kumimoji="0" lang="en-GB" dirty="0" smtClean="0"/>
              <a:t>Click to edit text</a:t>
            </a:r>
          </a:p>
          <a:p>
            <a:pPr lvl="1" eaLnBrk="1" latinLnBrk="0" hangingPunct="1"/>
            <a:r>
              <a:rPr kumimoji="0" lang="en-GB" dirty="0" smtClean="0"/>
              <a:t>Second level</a:t>
            </a:r>
          </a:p>
          <a:p>
            <a:pPr lvl="2" eaLnBrk="1" latinLnBrk="0" hangingPunct="1"/>
            <a:r>
              <a:rPr kumimoji="0" lang="en-GB" dirty="0" smtClean="0"/>
              <a:t>Third level</a:t>
            </a:r>
          </a:p>
          <a:p>
            <a:pPr lvl="3" eaLnBrk="1" latinLnBrk="0" hangingPunct="1"/>
            <a:r>
              <a:rPr kumimoji="0" lang="en-GB" dirty="0" smtClean="0"/>
              <a:t>Fourth level</a:t>
            </a:r>
          </a:p>
          <a:p>
            <a:pPr lvl="4" eaLnBrk="1" latinLnBrk="0" hangingPunct="1"/>
            <a:r>
              <a:rPr kumimoji="0" lang="en-GB" dirty="0" smtClean="0"/>
              <a:t>Fifth level</a:t>
            </a:r>
            <a:endParaRPr kumimoji="0"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477788" y="6559369"/>
            <a:ext cx="1303046" cy="240000"/>
          </a:xfrm>
          <a:prstGeom prst="rect">
            <a:avLst/>
          </a:prstGeom>
        </p:spPr>
        <p:txBody>
          <a:bodyPr vert="horz" lIns="0" tIns="0" bIns="0" anchor="t"/>
          <a:lstStyle>
            <a:defPPr>
              <a:defRPr lang="en-US"/>
            </a:defPPr>
            <a:lvl1pPr marL="0" algn="l" defTabSz="457200" rtl="0" eaLnBrk="1" latinLnBrk="0" hangingPunct="1"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Gill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9DA607-C033-414D-8F05-C963E77EB547}" type="slidenum">
              <a:rPr lang="en-US" smtClean="0"/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 smtClean="0"/>
          </a:p>
          <a:p>
            <a:endParaRPr lang="en-US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8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tabLst>
          <a:tab pos="2155825" algn="l"/>
        </a:tabLst>
        <a:defRPr kumimoji="0" sz="3800" b="0" i="0" kern="1200">
          <a:solidFill>
            <a:schemeClr val="accent1"/>
          </a:solidFill>
          <a:effectLst/>
          <a:latin typeface="Gill Sans MT"/>
          <a:ea typeface="+mj-ea"/>
          <a:cs typeface="Gill Sans MT"/>
        </a:defRPr>
      </a:lvl1pPr>
    </p:titleStyle>
    <p:bodyStyle>
      <a:lvl1pPr marL="265113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400" b="0" i="0" kern="1200">
          <a:solidFill>
            <a:schemeClr val="tx1"/>
          </a:solidFill>
          <a:effectLst/>
          <a:latin typeface="Gill Sans MT"/>
          <a:ea typeface="+mn-ea"/>
          <a:cs typeface="Gill Sans MT"/>
        </a:defRPr>
      </a:lvl1pPr>
      <a:lvl2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2pPr>
      <a:lvl3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3pPr>
      <a:lvl4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4pPr>
      <a:lvl5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954784" y="5205050"/>
            <a:ext cx="2492188" cy="936000"/>
          </a:xfrm>
          <a:prstGeom prst="rect">
            <a:avLst/>
          </a:prstGeom>
          <a:solidFill>
            <a:srgbClr val="128C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CMSIS-Driver</a:t>
            </a:r>
          </a:p>
          <a:p>
            <a:pPr algn="ctr"/>
            <a:r>
              <a:rPr lang="en-US" sz="2000" b="1" dirty="0" smtClean="0"/>
              <a:t>USB</a:t>
            </a:r>
            <a:endParaRPr lang="en-US" sz="2000" b="1" dirty="0" smtClean="0"/>
          </a:p>
        </p:txBody>
      </p:sp>
      <p:sp>
        <p:nvSpPr>
          <p:cNvPr id="10" name="Rectangle 9"/>
          <p:cNvSpPr/>
          <p:nvPr/>
        </p:nvSpPr>
        <p:spPr>
          <a:xfrm>
            <a:off x="1954784" y="3993363"/>
            <a:ext cx="2492188" cy="936000"/>
          </a:xfrm>
          <a:prstGeom prst="rect">
            <a:avLst/>
          </a:prstGeom>
          <a:solidFill>
            <a:srgbClr val="E051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USB Device Middleware</a:t>
            </a:r>
            <a:endParaRPr lang="en-US" sz="2000" dirty="0"/>
          </a:p>
        </p:txBody>
      </p:sp>
      <p:sp>
        <p:nvSpPr>
          <p:cNvPr id="14" name="Rectangle 13"/>
          <p:cNvSpPr/>
          <p:nvPr/>
        </p:nvSpPr>
        <p:spPr>
          <a:xfrm>
            <a:off x="4848318" y="3993363"/>
            <a:ext cx="5337187" cy="936000"/>
          </a:xfrm>
          <a:prstGeom prst="rect">
            <a:avLst/>
          </a:prstGeom>
          <a:solidFill>
            <a:srgbClr val="4E55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CMSIS-DAP</a:t>
            </a:r>
            <a:endParaRPr lang="en-US" sz="2000" b="1" dirty="0" smtClean="0"/>
          </a:p>
        </p:txBody>
      </p:sp>
      <p:sp>
        <p:nvSpPr>
          <p:cNvPr id="19" name="Rectangle 18"/>
          <p:cNvSpPr/>
          <p:nvPr/>
        </p:nvSpPr>
        <p:spPr>
          <a:xfrm>
            <a:off x="7693317" y="5189207"/>
            <a:ext cx="2492188" cy="936000"/>
          </a:xfrm>
          <a:prstGeom prst="rect">
            <a:avLst/>
          </a:prstGeom>
          <a:solidFill>
            <a:srgbClr val="AE12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CMSIS-Driver USART</a:t>
            </a:r>
            <a:endParaRPr lang="en-US" sz="20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4848318" y="1313291"/>
            <a:ext cx="2492188" cy="2290220"/>
            <a:chOff x="4848318" y="1313291"/>
            <a:chExt cx="2492188" cy="2290220"/>
          </a:xfrm>
        </p:grpSpPr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2" cstate="email"/>
            <a:srcRect l="8100" t="3036" r="8100" b="3036"/>
            <a:stretch>
              <a:fillRect/>
            </a:stretch>
          </p:blipFill>
          <p:spPr bwMode="gray">
            <a:xfrm>
              <a:off x="4848318" y="1313291"/>
              <a:ext cx="2492188" cy="2290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Text Box 9"/>
            <p:cNvSpPr txBox="1">
              <a:spLocks noChangeArrowheads="1"/>
            </p:cNvSpPr>
            <p:nvPr/>
          </p:nvSpPr>
          <p:spPr bwMode="gray">
            <a:xfrm>
              <a:off x="5106740" y="2264037"/>
              <a:ext cx="1975345" cy="511838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lIns="80167" tIns="40084" rIns="80167" bIns="40084">
              <a:spAutoFit/>
            </a:bodyPr>
            <a:lstStyle/>
            <a:p>
              <a:pPr algn="ctr" defTabSz="801688"/>
              <a:r>
                <a:rPr lang="en-GB" sz="2800" b="1" dirty="0" smtClean="0">
                  <a:solidFill>
                    <a:schemeClr val="bg1"/>
                  </a:solidFill>
                </a:rPr>
                <a:t>Cortex</a:t>
              </a:r>
              <a:r>
                <a:rPr lang="en-GB" sz="2800" b="1" baseline="30000" dirty="0" smtClean="0">
                  <a:solidFill>
                    <a:schemeClr val="bg1"/>
                  </a:solidFill>
                </a:rPr>
                <a:t>®</a:t>
              </a:r>
              <a:r>
                <a:rPr lang="en-GB" sz="2800" b="1" dirty="0" smtClean="0">
                  <a:solidFill>
                    <a:schemeClr val="bg1"/>
                  </a:solidFill>
                </a:rPr>
                <a:t>-</a:t>
              </a:r>
              <a:r>
                <a:rPr lang="en-GB" sz="2800" b="1" dirty="0" smtClean="0">
                  <a:solidFill>
                    <a:schemeClr val="bg1"/>
                  </a:solidFill>
                </a:rPr>
                <a:t>M</a:t>
              </a:r>
              <a:endParaRPr lang="en-GB" sz="2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4848319" y="5189207"/>
            <a:ext cx="2492188" cy="936000"/>
          </a:xfrm>
          <a:prstGeom prst="rect">
            <a:avLst/>
          </a:prstGeom>
          <a:solidFill>
            <a:srgbClr val="7D96B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CMSIS-RTOS</a:t>
            </a:r>
          </a:p>
          <a:p>
            <a:pPr algn="ctr"/>
            <a:r>
              <a:rPr lang="en-US" sz="2000" dirty="0" smtClean="0"/>
              <a:t>Keil</a:t>
            </a:r>
            <a:r>
              <a:rPr lang="en-US" sz="2000" baseline="30000" dirty="0" smtClean="0"/>
              <a:t>®</a:t>
            </a:r>
            <a:r>
              <a:rPr lang="en-US" sz="3200" dirty="0" smtClean="0"/>
              <a:t> </a:t>
            </a:r>
            <a:r>
              <a:rPr lang="en-US" sz="2000" dirty="0" smtClean="0"/>
              <a:t>RTX</a:t>
            </a:r>
            <a:endParaRPr lang="en-US" sz="2000" dirty="0"/>
          </a:p>
        </p:txBody>
      </p:sp>
      <p:pic>
        <p:nvPicPr>
          <p:cNvPr id="25" name="Picture 3" descr="C:\Users\chrsei01\AppData\Local\Microsoft\Windows\Temporary Internet Files\Content.IE5\5XKQW3JP\img_3160_usb-logo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699" y="1796286"/>
            <a:ext cx="1846358" cy="1382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7196385" y="1386961"/>
            <a:ext cx="3450213" cy="1999769"/>
            <a:chOff x="8209438" y="1325404"/>
            <a:chExt cx="3450213" cy="1999769"/>
          </a:xfrm>
        </p:grpSpPr>
        <p:sp>
          <p:nvSpPr>
            <p:cNvPr id="4" name="Rectangle 3"/>
            <p:cNvSpPr/>
            <p:nvPr/>
          </p:nvSpPr>
          <p:spPr>
            <a:xfrm>
              <a:off x="9452517" y="2088994"/>
              <a:ext cx="672790" cy="123617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575181" y="3122341"/>
              <a:ext cx="130098" cy="1300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9887415" y="3122341"/>
              <a:ext cx="130098" cy="1300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9887415" y="2882300"/>
              <a:ext cx="130098" cy="1300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9887415" y="2649494"/>
              <a:ext cx="130098" cy="1300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9887415" y="2423532"/>
              <a:ext cx="130098" cy="1300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9887415" y="2170771"/>
              <a:ext cx="130098" cy="1300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9575181" y="2170771"/>
              <a:ext cx="130098" cy="1300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9575181" y="2423532"/>
              <a:ext cx="130098" cy="1300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9575181" y="2649494"/>
              <a:ext cx="130098" cy="1300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0164334" y="2170771"/>
              <a:ext cx="1495317" cy="132247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normAutofit/>
            </a:bodyPr>
            <a:lstStyle/>
            <a:p>
              <a:r>
                <a:rPr lang="en-US" sz="800" b="1" dirty="0" smtClean="0"/>
                <a:t>2  </a:t>
              </a:r>
              <a:r>
                <a:rPr lang="en-US" sz="800" b="1" dirty="0" smtClean="0">
                  <a:solidFill>
                    <a:schemeClr val="bg2"/>
                  </a:solidFill>
                </a:rPr>
                <a:t>SWDIO</a:t>
              </a:r>
              <a:r>
                <a:rPr lang="en-US" sz="800" b="1" dirty="0" smtClean="0"/>
                <a:t> / TMS</a:t>
              </a:r>
              <a:endParaRPr lang="en-US" sz="800" b="1" dirty="0" smtClean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0164334" y="2423532"/>
              <a:ext cx="1495317" cy="132247"/>
            </a:xfrm>
            <a:prstGeom prst="rect">
              <a:avLst/>
            </a:prstGeom>
          </p:spPr>
          <p:txBody>
            <a:bodyPr vert="horz" wrap="square" lIns="0" tIns="0" rIns="0" bIns="0" rtlCol="0" anchor="t">
              <a:normAutofit/>
            </a:bodyPr>
            <a:lstStyle/>
            <a:p>
              <a:r>
                <a:rPr lang="en-US" sz="800" b="1" dirty="0"/>
                <a:t>4</a:t>
              </a:r>
              <a:r>
                <a:rPr lang="en-US" sz="800" b="1" dirty="0" smtClean="0"/>
                <a:t>  </a:t>
              </a:r>
              <a:r>
                <a:rPr lang="en-US" sz="800" b="1" dirty="0" smtClean="0">
                  <a:solidFill>
                    <a:schemeClr val="bg2"/>
                  </a:solidFill>
                </a:rPr>
                <a:t>SWCLK</a:t>
              </a:r>
              <a:r>
                <a:rPr lang="en-US" sz="800" b="1" dirty="0" smtClean="0"/>
                <a:t> / TCK</a:t>
              </a:r>
              <a:endParaRPr lang="en-US" sz="800" b="1" dirty="0" smtClean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0164334" y="2649494"/>
              <a:ext cx="1495317" cy="132247"/>
            </a:xfrm>
            <a:prstGeom prst="rect">
              <a:avLst/>
            </a:prstGeom>
          </p:spPr>
          <p:txBody>
            <a:bodyPr vert="horz" wrap="square" lIns="0" tIns="0" rIns="0" bIns="0" rtlCol="0" anchor="t">
              <a:normAutofit/>
            </a:bodyPr>
            <a:lstStyle/>
            <a:p>
              <a:r>
                <a:rPr lang="en-US" sz="800" b="1" dirty="0"/>
                <a:t>6</a:t>
              </a:r>
              <a:r>
                <a:rPr lang="en-US" sz="800" b="1" dirty="0" smtClean="0"/>
                <a:t>  </a:t>
              </a:r>
              <a:r>
                <a:rPr lang="en-US" sz="800" b="1" dirty="0" smtClean="0">
                  <a:solidFill>
                    <a:schemeClr val="bg2"/>
                  </a:solidFill>
                </a:rPr>
                <a:t>SWO </a:t>
              </a:r>
              <a:r>
                <a:rPr lang="en-US" sz="800" b="1" dirty="0" smtClean="0"/>
                <a:t>/ TDO</a:t>
              </a:r>
              <a:endParaRPr lang="en-US" sz="800" b="1" dirty="0" smtClean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164334" y="2882300"/>
              <a:ext cx="1495317" cy="132247"/>
            </a:xfrm>
            <a:prstGeom prst="rect">
              <a:avLst/>
            </a:prstGeom>
          </p:spPr>
          <p:txBody>
            <a:bodyPr vert="horz" wrap="square" lIns="0" tIns="0" rIns="0" bIns="0" rtlCol="0" anchor="t">
              <a:normAutofit/>
            </a:bodyPr>
            <a:lstStyle/>
            <a:p>
              <a:r>
                <a:rPr lang="en-US" sz="800" b="1" dirty="0"/>
                <a:t>8</a:t>
              </a:r>
              <a:r>
                <a:rPr lang="en-US" sz="800" b="1" dirty="0" smtClean="0"/>
                <a:t>  </a:t>
              </a:r>
              <a:r>
                <a:rPr lang="en-US" sz="800" b="1" dirty="0" smtClean="0">
                  <a:solidFill>
                    <a:schemeClr val="bg2"/>
                  </a:solidFill>
                </a:rPr>
                <a:t>NC</a:t>
              </a:r>
              <a:r>
                <a:rPr lang="en-US" sz="800" b="1" dirty="0" smtClean="0"/>
                <a:t> / TDI</a:t>
              </a:r>
              <a:endParaRPr lang="en-US" sz="800" b="1" dirty="0" smtClean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0164334" y="3122341"/>
              <a:ext cx="1495317" cy="132247"/>
            </a:xfrm>
            <a:prstGeom prst="rect">
              <a:avLst/>
            </a:prstGeom>
          </p:spPr>
          <p:txBody>
            <a:bodyPr vert="horz" wrap="square" lIns="0" tIns="0" rIns="0" bIns="0" rtlCol="0" anchor="t">
              <a:normAutofit/>
            </a:bodyPr>
            <a:lstStyle/>
            <a:p>
              <a:r>
                <a:rPr lang="en-US" sz="800" b="1" dirty="0" smtClean="0"/>
                <a:t>10 </a:t>
              </a:r>
              <a:r>
                <a:rPr lang="en-US" sz="800" b="1" dirty="0" smtClean="0"/>
                <a:t> nRESET</a:t>
              </a:r>
              <a:endParaRPr lang="en-US" sz="800" b="1" dirty="0" smtClean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209438" y="2170771"/>
              <a:ext cx="1197180" cy="132247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normAutofit/>
            </a:bodyPr>
            <a:lstStyle/>
            <a:p>
              <a:pPr algn="r"/>
              <a:r>
                <a:rPr lang="en-US" sz="800" b="1" dirty="0" smtClean="0"/>
                <a:t>VTref  1</a:t>
              </a:r>
              <a:endParaRPr lang="en-US" sz="800" b="1" dirty="0" smtClean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209438" y="2423532"/>
              <a:ext cx="1197180" cy="132247"/>
            </a:xfrm>
            <a:prstGeom prst="rect">
              <a:avLst/>
            </a:prstGeom>
          </p:spPr>
          <p:txBody>
            <a:bodyPr vert="horz" wrap="square" lIns="0" tIns="0" rIns="0" bIns="0" rtlCol="0" anchor="t">
              <a:normAutofit/>
            </a:bodyPr>
            <a:lstStyle/>
            <a:p>
              <a:pPr algn="r"/>
              <a:r>
                <a:rPr lang="en-US" sz="800" b="1" dirty="0" smtClean="0"/>
                <a:t>GND  </a:t>
              </a:r>
              <a:r>
                <a:rPr lang="en-US" sz="800" b="1" dirty="0"/>
                <a:t>3</a:t>
              </a:r>
              <a:endParaRPr lang="en-US" sz="800" b="1" dirty="0" smtClean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209438" y="2649494"/>
              <a:ext cx="1197180" cy="132247"/>
            </a:xfrm>
            <a:prstGeom prst="rect">
              <a:avLst/>
            </a:prstGeom>
          </p:spPr>
          <p:txBody>
            <a:bodyPr vert="horz" wrap="square" lIns="0" tIns="0" rIns="0" bIns="0" rtlCol="0" anchor="t">
              <a:normAutofit/>
            </a:bodyPr>
            <a:lstStyle/>
            <a:p>
              <a:pPr algn="r"/>
              <a:r>
                <a:rPr lang="en-US" sz="800" b="1" dirty="0" smtClean="0"/>
                <a:t>GND  </a:t>
              </a:r>
              <a:r>
                <a:rPr lang="en-US" sz="800" b="1" dirty="0"/>
                <a:t>5</a:t>
              </a:r>
              <a:endParaRPr lang="en-US" sz="800" b="1" dirty="0" smtClean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209438" y="2882300"/>
              <a:ext cx="1197180" cy="132247"/>
            </a:xfrm>
            <a:prstGeom prst="rect">
              <a:avLst/>
            </a:prstGeom>
          </p:spPr>
          <p:txBody>
            <a:bodyPr vert="horz" wrap="square" lIns="0" tIns="0" rIns="0" bIns="0" rtlCol="0" anchor="t">
              <a:normAutofit/>
            </a:bodyPr>
            <a:lstStyle/>
            <a:p>
              <a:pPr algn="r"/>
              <a:r>
                <a:rPr lang="en-US" sz="800" b="1" dirty="0" smtClean="0"/>
                <a:t>KEY  </a:t>
              </a:r>
              <a:r>
                <a:rPr lang="en-US" sz="800" b="1" dirty="0"/>
                <a:t>7</a:t>
              </a:r>
              <a:endParaRPr lang="en-US" sz="800" b="1" dirty="0" smtClean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209438" y="3122341"/>
              <a:ext cx="1197180" cy="132247"/>
            </a:xfrm>
            <a:prstGeom prst="rect">
              <a:avLst/>
            </a:prstGeom>
          </p:spPr>
          <p:txBody>
            <a:bodyPr vert="horz" wrap="square" lIns="0" tIns="0" rIns="0" bIns="0" rtlCol="0" anchor="t">
              <a:normAutofit/>
            </a:bodyPr>
            <a:lstStyle/>
            <a:p>
              <a:pPr algn="r"/>
              <a:r>
                <a:rPr lang="en-US" sz="800" b="1" dirty="0" smtClean="0"/>
                <a:t>GNDDetect  </a:t>
              </a:r>
              <a:r>
                <a:rPr lang="en-US" sz="800" b="1" dirty="0"/>
                <a:t>9</a:t>
              </a:r>
              <a:endParaRPr lang="en-US" sz="800" b="1" dirty="0" smtClean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9190322" y="1325404"/>
              <a:ext cx="1197180" cy="409325"/>
            </a:xfrm>
            <a:prstGeom prst="rect">
              <a:avLst/>
            </a:prstGeom>
          </p:spPr>
          <p:txBody>
            <a:bodyPr vert="horz" wrap="square" lIns="0" tIns="0" rIns="0" bIns="0" rtlCol="0" anchor="t">
              <a:noAutofit/>
            </a:bodyPr>
            <a:lstStyle/>
            <a:p>
              <a:pPr algn="ctr"/>
              <a:r>
                <a:rPr lang="en-US" sz="1200" b="1" dirty="0" smtClean="0"/>
                <a:t>Cortex Debug</a:t>
              </a:r>
            </a:p>
            <a:p>
              <a:pPr algn="ctr"/>
              <a:r>
                <a:rPr lang="en-US" sz="1200" b="1" dirty="0" smtClean="0"/>
                <a:t>JTAG / SWD</a:t>
              </a:r>
              <a:endParaRPr lang="en-US" sz="1200" b="1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15786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M PPT Template 2014 Public">
  <a:themeElements>
    <a:clrScheme name="Custom 13">
      <a:dk1>
        <a:srgbClr val="000000"/>
      </a:dk1>
      <a:lt1>
        <a:srgbClr val="FFFFFF"/>
      </a:lt1>
      <a:dk2>
        <a:srgbClr val="61116A"/>
      </a:dk2>
      <a:lt2>
        <a:srgbClr val="F68A33"/>
      </a:lt2>
      <a:accent1>
        <a:srgbClr val="128CAB"/>
      </a:accent1>
      <a:accent2>
        <a:srgbClr val="ED174F"/>
      </a:accent2>
      <a:accent3>
        <a:srgbClr val="26CEAD"/>
      </a:accent3>
      <a:accent4>
        <a:srgbClr val="F68A33"/>
      </a:accent4>
      <a:accent5>
        <a:srgbClr val="00B1DB"/>
      </a:accent5>
      <a:accent6>
        <a:srgbClr val="61116A"/>
      </a:accent6>
      <a:hlink>
        <a:srgbClr val="128CAB"/>
      </a:hlink>
      <a:folHlink>
        <a:srgbClr val="9A8B7C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>
        <a:noFill/>
        <a:ln>
          <a:solidFill>
            <a:schemeClr val="accent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>
  <documentManagement>
    <AlternateThumbnailUrl xmlns="http://schemas.microsoft.com/sharepoint/v3">
      <Url xsi:nil="true"/>
      <Description xsi:nil="true"/>
    </AlternateThumbnailUrl>
    <ImageCreateDate xmlns="http://schemas.microsoft.com/sharepoint/v3" xsi:nil="true"/>
    <Description xmlns="http://schemas.microsoft.com/sharepoint/v3" xsi:nil="true"/>
    <_dlc_DocId xmlns="f2ad5090-61a8-4b8c-ab70-68f4ff4d1933">ARM-ECM-0151353</_dlc_DocId>
    <_dlc_DocIdUrl xmlns="f2ad5090-61a8-4b8c-ab70-68f4ff4d1933">
      <Url>http://teamsites.arm.com/sites/marketing/branding/_layouts/DocIdRedir.aspx?ID=ARM-ECM-0151353</Url>
      <Description>ARM-ECM-0151353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5A5C1BE65173D647975D08D04557E024" ma:contentTypeVersion="3" ma:contentTypeDescription="Upload an image or a photograph." ma:contentTypeScope="" ma:versionID="4e02033e9a8407b55ee482baa8e8773d">
  <xsd:schema xmlns:xsd="http://www.w3.org/2001/XMLSchema" xmlns:xs="http://www.w3.org/2001/XMLSchema" xmlns:p="http://schemas.microsoft.com/office/2006/metadata/properties" xmlns:ns1="http://schemas.microsoft.com/sharepoint/v3" xmlns:ns2="f2ad5090-61a8-4b8c-ab70-68f4ff4d1933" targetNamespace="http://schemas.microsoft.com/office/2006/metadata/properties" ma:root="true" ma:fieldsID="56baf7bb33d679821ced92383ddba583" ns1:_="" ns2:_="">
    <xsd:import namespace="http://schemas.microsoft.com/sharepoint/v3"/>
    <xsd:import namespace="f2ad5090-61a8-4b8c-ab70-68f4ff4d193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  <xsd:element ref="ns1:ThumbnailExists" minOccurs="0"/>
                <xsd:element ref="ns1:PreviewExists" minOccurs="0"/>
                <xsd:element ref="ns1:AlternateThumbnailUrl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>
          <xsd:maxLength value="255"/>
        </xsd:restriction>
      </xsd:simpleType>
    </xsd:element>
    <xsd:element name="ThumbnailExists" ma:index="23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24" nillable="true" ma:displayName="Preview Exists" ma:default="FALSE" ma:hidden="true" ma:internalName="PreviewExists" ma:readOnly="true">
      <xsd:simpleType>
        <xsd:restriction base="dms:Boolean"/>
      </xsd:simpleType>
    </xsd:element>
    <xsd:element name="AlternateThumbnailUrl" ma:index="25" nillable="true" ma:displayName="Preview Image URL" ma:format="Image" ma:hidden="true" ma:internalName="AlternateThumbnailUr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ad5090-61a8-4b8c-ab70-68f4ff4d1933" elementFormDefault="qualified">
    <xsd:import namespace="http://schemas.microsoft.com/office/2006/documentManagement/types"/>
    <xsd:import namespace="http://schemas.microsoft.com/office/infopath/2007/PartnerControls"/>
    <xsd:element name="_dlc_DocId" ma:index="26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7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8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AE6E82D6-7FB8-4D99-A7B6-3C5BB1D894B9}">
  <ds:schemaRefs>
    <ds:schemaRef ds:uri="http://schemas.microsoft.com/office/2006/documentManagement/types"/>
    <ds:schemaRef ds:uri="http://purl.org/dc/dcmitype/"/>
    <ds:schemaRef ds:uri="http://purl.org/dc/elements/1.1/"/>
    <ds:schemaRef ds:uri="http://purl.org/dc/terms/"/>
    <ds:schemaRef ds:uri="http://schemas.microsoft.com/office/infopath/2007/PartnerControls"/>
    <ds:schemaRef ds:uri="http://www.w3.org/XML/1998/namespace"/>
    <ds:schemaRef ds:uri="f2ad5090-61a8-4b8c-ab70-68f4ff4d1933"/>
    <ds:schemaRef ds:uri="http://schemas.openxmlformats.org/package/2006/metadata/core-properties"/>
    <ds:schemaRef ds:uri="http://schemas.microsoft.com/sharepoint/v3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9C777C69-0744-4BF3-8514-FB149EBD224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2FEA05E-38D0-44EA-8B8D-2375FC6AAF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2ad5090-61a8-4b8c-ab70-68f4ff4d19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C8CB23D7-89E5-42FF-A5EB-008A06AB37C7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ARM PPT Template 2014 Public</Template>
  <TotalTime>1128</TotalTime>
  <Words>48</Words>
  <Application>Microsoft Office PowerPoint</Application>
  <PresentationFormat>Custom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ARM PPT Template 2014 Public</vt:lpstr>
      <vt:lpstr>PowerPoint Presentation</vt:lpstr>
    </vt:vector>
  </TitlesOfParts>
  <Company>Arm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 Seidl</dc:creator>
  <cp:lastModifiedBy>bruneu01</cp:lastModifiedBy>
  <cp:revision>88</cp:revision>
  <dcterms:created xsi:type="dcterms:W3CDTF">2014-11-24T12:29:25Z</dcterms:created>
  <dcterms:modified xsi:type="dcterms:W3CDTF">2015-06-24T13:20:25Z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0x010102005A5C1BE65173D647975D08D04557E024</vt:lpwstr>
  </property>
  <property fmtid="{D5CDD505-2E9C-101B-9397-08002B2CF9AE}" pid="3" name="_dlc_DocIdItemGuid">
    <vt:lpwstr>d0713a34-1062-48d0-aada-3b674e8d17e0</vt:lpwstr>
  </property>
  <property fmtid="{D5CDD505-2E9C-101B-9397-08002B2CF9AE}" pid="4" name="vti_description">
    <vt:lpwstr/>
  </property>
</Properties>
</file>