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6"/>
  </p:notesMasterIdLst>
  <p:sldIdLst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DD12F-7CAD-43BB-AD42-8778694AEA5A}" type="datetimeFigureOut">
              <a:rPr lang="en-GB" smtClean="0"/>
              <a:t>13/03/2017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BF2FB-1EEC-45D9-957F-899978294B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67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8E369-4844-4E87-B00D-6202FD2C014A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601356" y="8851646"/>
            <a:ext cx="269560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2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509" y="4345752"/>
            <a:ext cx="5488983" cy="4112156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601356" y="8851646"/>
            <a:ext cx="269560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3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509" y="4345752"/>
            <a:ext cx="5488983" cy="4112156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630F1C1F-DCE1-46BB-9C06-8528C126AF19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70452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86300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53220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2151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1405FF1A-FF3E-4D26-857A-B0B2CD55D15A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84F3D9A3-964A-448D-87C5-1E01F50AAA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79707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C59EC447-BBBB-4625-94B5-8E73AB358F30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7EC8F85-4D3F-4545-8859-C7F43370D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79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0E85B9CD-7F37-4EB5-95E8-7754E607E525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D047030-EAE3-4926-B3FB-47AA63FCE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05584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B779837C-2B7A-43EF-AD3C-1AF01469014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1E0CD3C-2DF5-4881-AF06-8EBF6C2E24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6396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25167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02332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03923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062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29861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00874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0593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16060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95559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5981519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55617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168275"/>
            <a:ext cx="2130425" cy="5837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68275"/>
            <a:ext cx="6242050" cy="5837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0103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55104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4325" y="1071563"/>
            <a:ext cx="8524875" cy="493395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15258151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5417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9929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12022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91219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789810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11773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50357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7C005DE-5609-4003-A15E-A03D9AA7065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5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1000">
              <a:ea typeface="+mn-ea"/>
            </a:endParaRPr>
          </a:p>
        </p:txBody>
      </p: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1674813" y="168275"/>
            <a:ext cx="71294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here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071563"/>
            <a:ext cx="85248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Bullet 1</a:t>
            </a:r>
          </a:p>
          <a:p>
            <a:pPr lvl="1"/>
            <a:r>
              <a:rPr lang="de-DE" smtClean="0"/>
              <a:t>Sub-bullet 1</a:t>
            </a: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gray">
          <a:xfrm>
            <a:off x="249238" y="6565900"/>
            <a:ext cx="3532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800">
                <a:solidFill>
                  <a:srgbClr val="808080"/>
                </a:solidFill>
                <a:ea typeface="+mn-ea"/>
              </a:rPr>
              <a:t>Copyright 2009 ATMEL CONFIDENTIAL</a:t>
            </a:r>
          </a:p>
        </p:txBody>
      </p:sp>
      <p:sp>
        <p:nvSpPr>
          <p:cNvPr id="439303" name="Freeform 7"/>
          <p:cNvSpPr>
            <a:spLocks noChangeAspect="1"/>
          </p:cNvSpPr>
          <p:nvPr/>
        </p:nvSpPr>
        <p:spPr bwMode="black">
          <a:xfrm>
            <a:off x="1655763" y="793750"/>
            <a:ext cx="7177087" cy="101600"/>
          </a:xfrm>
          <a:custGeom>
            <a:avLst/>
            <a:gdLst/>
            <a:ahLst/>
            <a:cxnLst>
              <a:cxn ang="0">
                <a:pos x="4521" y="64"/>
              </a:cxn>
              <a:cxn ang="0">
                <a:pos x="4521" y="0"/>
              </a:cxn>
              <a:cxn ang="0">
                <a:pos x="31" y="0"/>
              </a:cxn>
              <a:cxn ang="0">
                <a:pos x="0" y="63"/>
              </a:cxn>
              <a:cxn ang="0">
                <a:pos x="4521" y="64"/>
              </a:cxn>
            </a:cxnLst>
            <a:rect l="0" t="0" r="r" b="b"/>
            <a:pathLst>
              <a:path w="4521" h="64">
                <a:moveTo>
                  <a:pt x="4521" y="64"/>
                </a:moveTo>
                <a:lnTo>
                  <a:pt x="4521" y="0"/>
                </a:lnTo>
                <a:lnTo>
                  <a:pt x="31" y="0"/>
                </a:lnTo>
                <a:lnTo>
                  <a:pt x="0" y="63"/>
                </a:lnTo>
                <a:lnTo>
                  <a:pt x="4521" y="64"/>
                </a:lnTo>
                <a:close/>
              </a:path>
            </a:pathLst>
          </a:custGeom>
          <a:solidFill>
            <a:srgbClr val="0000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endParaRPr lang="en-GB" sz="2000">
              <a:ea typeface="+mn-ea"/>
            </a:endParaRP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1550988" y="809625"/>
            <a:ext cx="428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>
                <a:ea typeface="+mn-ea"/>
              </a:rPr>
              <a:t> </a:t>
            </a:r>
            <a:endParaRPr lang="en-US" sz="2400">
              <a:ea typeface="+mn-ea"/>
            </a:endParaRPr>
          </a:p>
        </p:txBody>
      </p: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280988" y="285750"/>
            <a:ext cx="1395412" cy="671513"/>
            <a:chOff x="1761" y="1834"/>
            <a:chExt cx="2197" cy="1059"/>
          </a:xfrm>
        </p:grpSpPr>
        <p:grpSp>
          <p:nvGrpSpPr>
            <p:cNvPr id="2058" name="Group 10"/>
            <p:cNvGrpSpPr>
              <a:grpSpLocks noChangeAspect="1"/>
            </p:cNvGrpSpPr>
            <p:nvPr/>
          </p:nvGrpSpPr>
          <p:grpSpPr bwMode="auto">
            <a:xfrm>
              <a:off x="1761" y="1834"/>
              <a:ext cx="2040" cy="960"/>
              <a:chOff x="1761" y="1834"/>
              <a:chExt cx="2040" cy="960"/>
            </a:xfrm>
          </p:grpSpPr>
          <p:sp>
            <p:nvSpPr>
              <p:cNvPr id="439307" name="Freeform 11"/>
              <p:cNvSpPr>
                <a:spLocks noChangeAspect="1"/>
              </p:cNvSpPr>
              <p:nvPr/>
            </p:nvSpPr>
            <p:spPr bwMode="auto">
              <a:xfrm>
                <a:off x="2076" y="1834"/>
                <a:ext cx="1725" cy="76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0"/>
                  </a:cxn>
                  <a:cxn ang="0">
                    <a:pos x="115" y="0"/>
                  </a:cxn>
                  <a:cxn ang="0">
                    <a:pos x="115" y="11"/>
                  </a:cxn>
                  <a:cxn ang="0">
                    <a:pos x="23" y="11"/>
                  </a:cxn>
                  <a:cxn ang="0">
                    <a:pos x="23" y="51"/>
                  </a:cxn>
                  <a:cxn ang="0">
                    <a:pos x="12" y="51"/>
                  </a:cxn>
                  <a:cxn ang="0">
                    <a:pos x="12" y="11"/>
                  </a:cxn>
                  <a:cxn ang="0">
                    <a:pos x="0" y="11"/>
                  </a:cxn>
                </a:cxnLst>
                <a:rect l="0" t="0" r="r" b="b"/>
                <a:pathLst>
                  <a:path w="115" h="51">
                    <a:moveTo>
                      <a:pt x="0" y="11"/>
                    </a:moveTo>
                    <a:lnTo>
                      <a:pt x="7" y="0"/>
                    </a:lnTo>
                    <a:lnTo>
                      <a:pt x="115" y="0"/>
                    </a:lnTo>
                    <a:lnTo>
                      <a:pt x="115" y="11"/>
                    </a:lnTo>
                    <a:lnTo>
                      <a:pt x="23" y="11"/>
                    </a:lnTo>
                    <a:lnTo>
                      <a:pt x="23" y="51"/>
                    </a:lnTo>
                    <a:lnTo>
                      <a:pt x="12" y="51"/>
                    </a:lnTo>
                    <a:lnTo>
                      <a:pt x="12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8" name="Freeform 12"/>
              <p:cNvSpPr>
                <a:spLocks noChangeAspect="1"/>
              </p:cNvSpPr>
              <p:nvPr/>
            </p:nvSpPr>
            <p:spPr bwMode="auto">
              <a:xfrm>
                <a:off x="1761" y="2044"/>
                <a:ext cx="450" cy="55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0" y="0"/>
                  </a:cxn>
                  <a:cxn ang="0">
                    <a:pos x="30" y="37"/>
                  </a:cxn>
                  <a:cxn ang="0">
                    <a:pos x="19" y="37"/>
                  </a:cxn>
                  <a:cxn ang="0">
                    <a:pos x="19" y="23"/>
                  </a:cxn>
                  <a:cxn ang="0">
                    <a:pos x="14" y="33"/>
                  </a:cxn>
                  <a:cxn ang="0">
                    <a:pos x="16" y="33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20" y="0"/>
                  </a:cxn>
                </a:cxnLst>
                <a:rect l="0" t="0" r="r" b="b"/>
                <a:pathLst>
                  <a:path w="30" h="37">
                    <a:moveTo>
                      <a:pt x="20" y="0"/>
                    </a:moveTo>
                    <a:lnTo>
                      <a:pt x="30" y="0"/>
                    </a:lnTo>
                    <a:lnTo>
                      <a:pt x="30" y="37"/>
                    </a:lnTo>
                    <a:lnTo>
                      <a:pt x="19" y="37"/>
                    </a:lnTo>
                    <a:lnTo>
                      <a:pt x="19" y="23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9" name="Freeform 13"/>
              <p:cNvSpPr>
                <a:spLocks noChangeAspect="1"/>
              </p:cNvSpPr>
              <p:nvPr/>
            </p:nvSpPr>
            <p:spPr bwMode="auto">
              <a:xfrm>
                <a:off x="2466" y="2044"/>
                <a:ext cx="57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7"/>
                  </a:cxn>
                  <a:cxn ang="0">
                    <a:pos x="11" y="37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37"/>
                  </a:cxn>
                  <a:cxn ang="0">
                    <a:pos x="24" y="37"/>
                  </a:cxn>
                  <a:cxn ang="0">
                    <a:pos x="24" y="5"/>
                  </a:cxn>
                  <a:cxn ang="0">
                    <a:pos x="27" y="8"/>
                  </a:cxn>
                  <a:cxn ang="0">
                    <a:pos x="27" y="37"/>
                  </a:cxn>
                  <a:cxn ang="0">
                    <a:pos x="38" y="37"/>
                  </a:cxn>
                  <a:cxn ang="0">
                    <a:pos x="38" y="7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7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37"/>
                    </a:lnTo>
                    <a:lnTo>
                      <a:pt x="24" y="37"/>
                    </a:lnTo>
                    <a:lnTo>
                      <a:pt x="24" y="5"/>
                    </a:lnTo>
                    <a:cubicBezTo>
                      <a:pt x="26" y="5"/>
                      <a:pt x="27" y="6"/>
                      <a:pt x="27" y="8"/>
                    </a:cubicBezTo>
                    <a:lnTo>
                      <a:pt x="27" y="37"/>
                    </a:lnTo>
                    <a:lnTo>
                      <a:pt x="38" y="37"/>
                    </a:lnTo>
                    <a:lnTo>
                      <a:pt x="38" y="7"/>
                    </a:lnTo>
                    <a:cubicBezTo>
                      <a:pt x="38" y="2"/>
                      <a:pt x="34" y="0"/>
                      <a:pt x="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0" name="Freeform 14"/>
              <p:cNvSpPr>
                <a:spLocks noChangeAspect="1"/>
              </p:cNvSpPr>
              <p:nvPr/>
            </p:nvSpPr>
            <p:spPr bwMode="auto">
              <a:xfrm>
                <a:off x="3081" y="2044"/>
                <a:ext cx="345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11"/>
                  </a:cxn>
                  <a:cxn ang="0">
                    <a:pos x="8" y="11"/>
                  </a:cxn>
                  <a:cxn ang="0">
                    <a:pos x="8" y="14"/>
                  </a:cxn>
                  <a:cxn ang="0">
                    <a:pos x="23" y="14"/>
                  </a:cxn>
                  <a:cxn ang="0">
                    <a:pos x="23" y="24"/>
                  </a:cxn>
                  <a:cxn ang="0">
                    <a:pos x="8" y="24"/>
                  </a:cxn>
                  <a:cxn ang="0">
                    <a:pos x="8" y="27"/>
                  </a:cxn>
                  <a:cxn ang="0">
                    <a:pos x="23" y="27"/>
                  </a:cxn>
                  <a:cxn ang="0">
                    <a:pos x="23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lnTo>
                      <a:pt x="23" y="0"/>
                    </a:lnTo>
                    <a:lnTo>
                      <a:pt x="23" y="11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23" y="14"/>
                    </a:lnTo>
                    <a:lnTo>
                      <a:pt x="23" y="24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23" y="27"/>
                    </a:lnTo>
                    <a:lnTo>
                      <a:pt x="23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1" name="Freeform 15"/>
              <p:cNvSpPr>
                <a:spLocks noChangeAspect="1"/>
              </p:cNvSpPr>
              <p:nvPr/>
            </p:nvSpPr>
            <p:spPr bwMode="auto">
              <a:xfrm>
                <a:off x="3471" y="2044"/>
                <a:ext cx="33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11" y="27"/>
                  </a:cxn>
                  <a:cxn ang="0">
                    <a:pos x="22" y="27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2" h="37">
                    <a:moveTo>
                      <a:pt x="0" y="0"/>
                    </a:moveTo>
                    <a:lnTo>
                      <a:pt x="11" y="0"/>
                    </a:lnTo>
                    <a:lnTo>
                      <a:pt x="11" y="27"/>
                    </a:lnTo>
                    <a:lnTo>
                      <a:pt x="22" y="27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2" name="Freeform 16"/>
              <p:cNvSpPr>
                <a:spLocks noChangeAspect="1"/>
              </p:cNvSpPr>
              <p:nvPr/>
            </p:nvSpPr>
            <p:spPr bwMode="auto">
              <a:xfrm>
                <a:off x="1761" y="2643"/>
                <a:ext cx="1935" cy="150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123" y="10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129" y="0"/>
                  </a:cxn>
                </a:cxnLst>
                <a:rect l="0" t="0" r="r" b="b"/>
                <a:pathLst>
                  <a:path w="129" h="10">
                    <a:moveTo>
                      <a:pt x="129" y="0"/>
                    </a:moveTo>
                    <a:lnTo>
                      <a:pt x="123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</p:grpSp>
        <p:pic>
          <p:nvPicPr>
            <p:cNvPr id="2059" name="Picture 1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598" y="2533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9315" name="Text Box 19"/>
          <p:cNvSpPr txBox="1">
            <a:spLocks noChangeArrowheads="1"/>
          </p:cNvSpPr>
          <p:nvPr userDrawn="1"/>
        </p:nvSpPr>
        <p:spPr bwMode="auto">
          <a:xfrm>
            <a:off x="4235450" y="6537325"/>
            <a:ext cx="336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>
              <a:defRPr/>
            </a:pPr>
            <a:fld id="{3B9966C1-BFAB-46A6-9A8D-11A8346CD109}" type="slidenum">
              <a:rPr lang="en-US" sz="1000">
                <a:solidFill>
                  <a:srgbClr val="999999"/>
                </a:solidFill>
                <a:ea typeface="+mn-ea"/>
              </a:rPr>
              <a:pPr algn="r" eaLnBrk="0" hangingPunct="0">
                <a:defRPr/>
              </a:pPr>
              <a:t>‹#›</a:t>
            </a:fld>
            <a:endParaRPr lang="en-US" sz="1000">
              <a:solidFill>
                <a:srgbClr val="999999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9124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ransition spd="med"/>
  <p:hf sldNum="0" hdr="0" dt="0"/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2438" y="1949450"/>
            <a:ext cx="8229600" cy="3460750"/>
          </a:xfrm>
        </p:spPr>
        <p:txBody>
          <a:bodyPr/>
          <a:lstStyle/>
          <a:p>
            <a:pPr eaLnBrk="1" hangingPunct="1">
              <a:defRPr/>
            </a:pPr>
            <a:r>
              <a:rPr lang="en-GB" sz="5400" dirty="0" smtClean="0"/>
              <a:t>CMSIS-Core-A</a:t>
            </a: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adds CMSIS support for Cortex-A</a:t>
            </a:r>
            <a:r>
              <a:rPr lang="en-GB" sz="4200" dirty="0" smtClean="0"/>
              <a:t/>
            </a:r>
            <a:br>
              <a:rPr lang="en-GB" sz="4200" dirty="0" smtClean="0"/>
            </a:br>
            <a:endParaRPr lang="en-GB" sz="2200" b="0" dirty="0" smtClean="0"/>
          </a:p>
        </p:txBody>
      </p:sp>
      <p:pic>
        <p:nvPicPr>
          <p:cNvPr id="30723" name="Picture 7" descr="ARM_Corp_rgb-Tag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357188"/>
            <a:ext cx="24479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17341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Files for CMSIS-CORE</a:t>
            </a:r>
            <a:r>
              <a:rPr lang="en-US" dirty="0" smtClean="0"/>
              <a:t> Layer</a:t>
            </a:r>
            <a:r>
              <a:rPr lang="en-US" b="0" dirty="0" smtClean="0"/>
              <a:t> </a:t>
            </a:r>
            <a:endParaRPr lang="en-GB" b="0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323527" y="908720"/>
            <a:ext cx="8569325" cy="4339109"/>
            <a:chOff x="323527" y="908720"/>
            <a:chExt cx="8136905" cy="4070372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9" name="Snip Single Corner Rectangle 18"/>
            <p:cNvSpPr/>
            <p:nvPr/>
          </p:nvSpPr>
          <p:spPr bwMode="auto">
            <a:xfrm>
              <a:off x="4499992" y="3178892"/>
              <a:ext cx="1872208" cy="792088"/>
            </a:xfrm>
            <a:prstGeom prst="snip1Rect">
              <a:avLst/>
            </a:prstGeom>
            <a:solidFill>
              <a:srgbClr val="BD92DE">
                <a:alpha val="66667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core_&lt;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cpu</a:t>
              </a:r>
              <a:r>
                <a:rPr lang="en-US" sz="1200" dirty="0" smtClean="0">
                  <a:solidFill>
                    <a:schemeClr val="tx1"/>
                  </a:solidFill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CPU &amp; Core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0" name="Snip Single Corner Rectangle 19"/>
            <p:cNvSpPr/>
            <p:nvPr/>
          </p:nvSpPr>
          <p:spPr bwMode="auto">
            <a:xfrm>
              <a:off x="4499991" y="418700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2" name="Snip Single Corner Rectangle 21"/>
            <p:cNvSpPr/>
            <p:nvPr/>
          </p:nvSpPr>
          <p:spPr bwMode="auto">
            <a:xfrm>
              <a:off x="6588224" y="3178891"/>
              <a:ext cx="1872208" cy="792088"/>
            </a:xfrm>
            <a:prstGeom prst="snip1Rect">
              <a:avLst/>
            </a:prstGeom>
            <a:solidFill>
              <a:srgbClr val="BD92DE">
                <a:alpha val="67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cmsis_compiler.h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Core Peripheral Functions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CPU Instruction Access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SIMD Instruction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7" y="3682949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59" y="3682949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flipH="1">
              <a:off x="2195735" y="4078993"/>
              <a:ext cx="21602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9" name="Straight Arrow Connector 28"/>
            <p:cNvCxnSpPr>
              <a:stCxn id="20" idx="2"/>
            </p:cNvCxnSpPr>
            <p:nvPr/>
          </p:nvCxnSpPr>
          <p:spPr bwMode="auto">
            <a:xfrm rot="10800000">
              <a:off x="4283967" y="4187005"/>
              <a:ext cx="216025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Arrow Connector 30"/>
            <p:cNvCxnSpPr>
              <a:stCxn id="19" idx="2"/>
            </p:cNvCxnSpPr>
            <p:nvPr/>
          </p:nvCxnSpPr>
          <p:spPr bwMode="auto">
            <a:xfrm rot="10800000" flipV="1">
              <a:off x="4283968" y="3574936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5" name="Straight Arrow Connector 34"/>
            <p:cNvCxnSpPr>
              <a:stCxn id="22" idx="2"/>
            </p:cNvCxnSpPr>
            <p:nvPr/>
          </p:nvCxnSpPr>
          <p:spPr bwMode="auto">
            <a:xfrm rot="10800000">
              <a:off x="6372200" y="3574935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3" name="Snip Single Corner Rectangle 32"/>
            <p:cNvSpPr/>
            <p:nvPr/>
          </p:nvSpPr>
          <p:spPr bwMode="auto">
            <a:xfrm>
              <a:off x="324126" y="2772545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err="1" smtClean="0">
                  <a:solidFill>
                    <a:schemeClr val="tx1"/>
                  </a:solidFill>
                </a:rPr>
                <a:t>mmu</a:t>
              </a:r>
              <a:r>
                <a:rPr lang="en-US" sz="1200" dirty="0" smtClean="0">
                  <a:solidFill>
                    <a:schemeClr val="tx1"/>
                  </a:solidFill>
                </a:rPr>
                <a:t>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</a:rPr>
                <a:t>&gt;.c</a:t>
              </a: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/>
                <a:t>Memory Configuration</a:t>
              </a:r>
            </a:p>
            <a:p>
              <a:pPr lvl="0" algn="ctr">
                <a:lnSpc>
                  <a:spcPct val="100000"/>
                </a:lnSpc>
              </a:pPr>
              <a:r>
                <a:rPr lang="en-US" sz="1200" dirty="0" smtClean="0"/>
                <a:t>&amp; </a:t>
              </a:r>
              <a:r>
                <a:rPr lang="en-US" sz="1200" dirty="0"/>
                <a:t> </a:t>
              </a:r>
              <a:r>
                <a:rPr lang="en-US" sz="1200" dirty="0" smtClean="0"/>
                <a:t>Initialization</a:t>
              </a:r>
            </a:p>
          </p:txBody>
        </p:sp>
      </p:grpSp>
      <p:sp>
        <p:nvSpPr>
          <p:cNvPr id="26" name="Snip Single Corner Rectangle 25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20184" y="889273"/>
            <a:ext cx="3263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30" name="Snip Single Corner Rectangle 29"/>
          <p:cNvSpPr/>
          <p:nvPr/>
        </p:nvSpPr>
        <p:spPr bwMode="auto">
          <a:xfrm>
            <a:off x="2483768" y="1477928"/>
            <a:ext cx="360040" cy="216024"/>
          </a:xfrm>
          <a:prstGeom prst="snip1Rect">
            <a:avLst/>
          </a:prstGeom>
          <a:solidFill>
            <a:srgbClr val="BD92DE">
              <a:alpha val="6666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29332" y="1450876"/>
            <a:ext cx="29668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Standard Files (ARM)</a:t>
            </a:r>
            <a:endParaRPr lang="en-US" sz="1200" dirty="0"/>
          </a:p>
        </p:txBody>
      </p:sp>
      <p:sp>
        <p:nvSpPr>
          <p:cNvPr id="34" name="Snip Single Corner Rectangle 33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8274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Files for CMSIS-CORE</a:t>
            </a:r>
            <a:r>
              <a:rPr lang="en-US" dirty="0" smtClean="0"/>
              <a:t> Layer</a:t>
            </a:r>
            <a:r>
              <a:rPr lang="en-US" b="0" dirty="0" smtClean="0"/>
              <a:t> </a:t>
            </a:r>
            <a:endParaRPr lang="en-GB" b="0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323527" y="908720"/>
            <a:ext cx="6370117" cy="3801775"/>
            <a:chOff x="323527" y="908720"/>
            <a:chExt cx="6048672" cy="3566317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0" name="Snip Single Corner Rectangle 19"/>
            <p:cNvSpPr/>
            <p:nvPr/>
          </p:nvSpPr>
          <p:spPr bwMode="auto">
            <a:xfrm>
              <a:off x="4499991" y="3682949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7" y="3682949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59" y="3682949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flipH="1">
              <a:off x="2195735" y="4078993"/>
              <a:ext cx="21602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9" name="Straight Arrow Connector 28"/>
            <p:cNvCxnSpPr>
              <a:stCxn id="20" idx="2"/>
              <a:endCxn id="25" idx="0"/>
            </p:cNvCxnSpPr>
            <p:nvPr/>
          </p:nvCxnSpPr>
          <p:spPr bwMode="auto">
            <a:xfrm flipH="1">
              <a:off x="4283967" y="4078993"/>
              <a:ext cx="216024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3" name="Snip Single Corner Rectangle 32"/>
            <p:cNvSpPr/>
            <p:nvPr/>
          </p:nvSpPr>
          <p:spPr bwMode="auto">
            <a:xfrm>
              <a:off x="324126" y="2772545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err="1" smtClean="0">
                  <a:solidFill>
                    <a:schemeClr val="tx1"/>
                  </a:solidFill>
                </a:rPr>
                <a:t>mmu</a:t>
              </a:r>
              <a:r>
                <a:rPr lang="en-US" sz="1200" dirty="0" smtClean="0">
                  <a:solidFill>
                    <a:schemeClr val="tx1"/>
                  </a:solidFill>
                </a:rPr>
                <a:t>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</a:rPr>
                <a:t>&gt;.c</a:t>
              </a: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/>
                <a:t>Memory Configuration</a:t>
              </a:r>
            </a:p>
            <a:p>
              <a:pPr lvl="0" algn="ctr">
                <a:lnSpc>
                  <a:spcPct val="100000"/>
                </a:lnSpc>
              </a:pPr>
              <a:r>
                <a:rPr lang="en-US" sz="1200" dirty="0" smtClean="0"/>
                <a:t>&amp; </a:t>
              </a:r>
              <a:r>
                <a:rPr lang="en-US" sz="1200" dirty="0"/>
                <a:t> </a:t>
              </a:r>
              <a:r>
                <a:rPr lang="en-US" sz="1200" dirty="0" smtClean="0"/>
                <a:t>Initialization</a:t>
              </a:r>
            </a:p>
          </p:txBody>
        </p:sp>
      </p:grpSp>
      <p:sp>
        <p:nvSpPr>
          <p:cNvPr id="26" name="Snip Single Corner Rectangle 25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20184" y="889273"/>
            <a:ext cx="3263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34" name="Snip Single Corner Rectangle 33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11688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_Confidential_2007_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Load">
  <a:themeElements>
    <a:clrScheme name="PresentationLoad 3">
      <a:dk1>
        <a:srgbClr val="000000"/>
      </a:dk1>
      <a:lt1>
        <a:srgbClr val="FFFFFF"/>
      </a:lt1>
      <a:dk2>
        <a:srgbClr val="0000FF"/>
      </a:dk2>
      <a:lt2>
        <a:srgbClr val="FEA501"/>
      </a:lt2>
      <a:accent1>
        <a:srgbClr val="9CC943"/>
      </a:accent1>
      <a:accent2>
        <a:srgbClr val="999999"/>
      </a:accent2>
      <a:accent3>
        <a:srgbClr val="FFFFFF"/>
      </a:accent3>
      <a:accent4>
        <a:srgbClr val="000000"/>
      </a:accent4>
      <a:accent5>
        <a:srgbClr val="CBE1B0"/>
      </a:accent5>
      <a:accent6>
        <a:srgbClr val="8A8A8A"/>
      </a:accent6>
      <a:hlink>
        <a:srgbClr val="C80E02"/>
      </a:hlink>
      <a:folHlink>
        <a:srgbClr val="EEC849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2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FFD100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8A8A8A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3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9CC943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CBE1B0"/>
        </a:accent5>
        <a:accent6>
          <a:srgbClr val="8A8A8A"/>
        </a:accent6>
        <a:hlink>
          <a:srgbClr val="C80E02"/>
        </a:hlink>
        <a:folHlink>
          <a:srgbClr val="EEC84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100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ARM_Confidential_2007_0409</vt:lpstr>
      <vt:lpstr>PresentationLoad</vt:lpstr>
      <vt:lpstr>CMSIS-Core-A adds CMSIS support for Cortex-A </vt:lpstr>
      <vt:lpstr>Files for CMSIS-CORE Layer </vt:lpstr>
      <vt:lpstr>Files for CMSIS-CORE Layer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CMSIS Version 6 adds CMSIS-RTOS – an API Interface Standard for 3rd party Real-Time Operating Systems</dc:title>
  <dc:creator>Jonatan Antoni</dc:creator>
  <cp:lastModifiedBy>Jonatan Antoni</cp:lastModifiedBy>
  <cp:revision>7</cp:revision>
  <dcterms:created xsi:type="dcterms:W3CDTF">2006-08-16T00:00:00Z</dcterms:created>
  <dcterms:modified xsi:type="dcterms:W3CDTF">2017-03-13T11:03:50Z</dcterms:modified>
</cp:coreProperties>
</file>